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 id="344" r:id="rId93"/>
    <p:sldId id="345" r:id="rId94"/>
    <p:sldId id="346" r:id="rId95"/>
    <p:sldId id="347" r:id="rId96"/>
    <p:sldId id="348" r:id="rId97"/>
    <p:sldId id="349" r:id="rId98"/>
    <p:sldId id="350" r:id="rId99"/>
    <p:sldId id="351" r:id="rId100"/>
    <p:sldId id="352" r:id="rId101"/>
    <p:sldId id="353" r:id="rId102"/>
    <p:sldId id="354" r:id="rId103"/>
    <p:sldId id="355" r:id="rId104"/>
    <p:sldId id="356" r:id="rId105"/>
    <p:sldId id="357" r:id="rId106"/>
    <p:sldId id="358" r:id="rId107"/>
    <p:sldId id="359" r:id="rId108"/>
    <p:sldId id="360" r:id="rId109"/>
    <p:sldId id="361" r:id="rId110"/>
    <p:sldId id="362" r:id="rId111"/>
    <p:sldId id="363" r:id="rId112"/>
    <p:sldId id="364" r:id="rId113"/>
    <p:sldId id="365" r:id="rId114"/>
    <p:sldId id="366" r:id="rId115"/>
    <p:sldId id="367" r:id="rId116"/>
    <p:sldId id="368" r:id="rId117"/>
    <p:sldId id="369" r:id="rId118"/>
    <p:sldId id="370" r:id="rId119"/>
  </p:sldIdLst>
  <p:sldSz cy="5143500" cx="9144000"/>
  <p:notesSz cx="6858000" cy="9144000"/>
  <p:embeddedFontLst>
    <p:embeddedFont>
      <p:font typeface="Golos Text"/>
      <p:regular r:id="rId120"/>
      <p:bold r:id="rId121"/>
    </p:embeddedFont>
    <p:embeddedFont>
      <p:font typeface="Roboto"/>
      <p:regular r:id="rId122"/>
      <p:bold r:id="rId123"/>
      <p:italic r:id="rId124"/>
      <p:boldItalic r:id="rId125"/>
    </p:embeddedFont>
    <p:embeddedFont>
      <p:font typeface="Golos Text Medium"/>
      <p:regular r:id="rId126"/>
      <p:bold r:id="rId127"/>
    </p:embeddedFont>
    <p:embeddedFont>
      <p:font typeface="Bebas Neue"/>
      <p:regular r:id="rId128"/>
    </p:embeddedFont>
    <p:embeddedFont>
      <p:font typeface="Gantari"/>
      <p:regular r:id="rId129"/>
      <p:bold r:id="rId130"/>
      <p:italic r:id="rId131"/>
      <p:boldItalic r:id="rId132"/>
    </p:embeddedFont>
    <p:embeddedFont>
      <p:font typeface="Roboto Mono"/>
      <p:regular r:id="rId133"/>
      <p:bold r:id="rId134"/>
      <p:italic r:id="rId135"/>
      <p:boldItalic r:id="rId136"/>
    </p:embeddedFont>
    <p:embeddedFont>
      <p:font typeface="Gill Sans"/>
      <p:regular r:id="rId137"/>
      <p:bold r:id="rId1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07" Type="http://schemas.openxmlformats.org/officeDocument/2006/relationships/slide" Target="slides/slide103.xml"/><Relationship Id="rId106" Type="http://schemas.openxmlformats.org/officeDocument/2006/relationships/slide" Target="slides/slide102.xml"/><Relationship Id="rId105" Type="http://schemas.openxmlformats.org/officeDocument/2006/relationships/slide" Target="slides/slide101.xml"/><Relationship Id="rId104" Type="http://schemas.openxmlformats.org/officeDocument/2006/relationships/slide" Target="slides/slide100.xml"/><Relationship Id="rId109" Type="http://schemas.openxmlformats.org/officeDocument/2006/relationships/slide" Target="slides/slide105.xml"/><Relationship Id="rId108" Type="http://schemas.openxmlformats.org/officeDocument/2006/relationships/slide" Target="slides/slide104.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103" Type="http://schemas.openxmlformats.org/officeDocument/2006/relationships/slide" Target="slides/slide99.xml"/><Relationship Id="rId102" Type="http://schemas.openxmlformats.org/officeDocument/2006/relationships/slide" Target="slides/slide98.xml"/><Relationship Id="rId101" Type="http://schemas.openxmlformats.org/officeDocument/2006/relationships/slide" Target="slides/slide97.xml"/><Relationship Id="rId100" Type="http://schemas.openxmlformats.org/officeDocument/2006/relationships/slide" Target="slides/slide96.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29" Type="http://schemas.openxmlformats.org/officeDocument/2006/relationships/font" Target="fonts/Gantari-regular.fntdata"/><Relationship Id="rId128" Type="http://schemas.openxmlformats.org/officeDocument/2006/relationships/font" Target="fonts/BebasNeue-regular.fntdata"/><Relationship Id="rId127" Type="http://schemas.openxmlformats.org/officeDocument/2006/relationships/font" Target="fonts/GolosTextMedium-bold.fntdata"/><Relationship Id="rId126" Type="http://schemas.openxmlformats.org/officeDocument/2006/relationships/font" Target="fonts/GolosTextMedium-regular.fntdata"/><Relationship Id="rId26" Type="http://schemas.openxmlformats.org/officeDocument/2006/relationships/slide" Target="slides/slide22.xml"/><Relationship Id="rId121" Type="http://schemas.openxmlformats.org/officeDocument/2006/relationships/font" Target="fonts/GolosText-bold.fntdata"/><Relationship Id="rId25" Type="http://schemas.openxmlformats.org/officeDocument/2006/relationships/slide" Target="slides/slide21.xml"/><Relationship Id="rId120" Type="http://schemas.openxmlformats.org/officeDocument/2006/relationships/font" Target="fonts/GolosText-regular.fntdata"/><Relationship Id="rId28" Type="http://schemas.openxmlformats.org/officeDocument/2006/relationships/slide" Target="slides/slide24.xml"/><Relationship Id="rId27" Type="http://schemas.openxmlformats.org/officeDocument/2006/relationships/slide" Target="slides/slide23.xml"/><Relationship Id="rId125" Type="http://schemas.openxmlformats.org/officeDocument/2006/relationships/font" Target="fonts/Roboto-boldItalic.fntdata"/><Relationship Id="rId29" Type="http://schemas.openxmlformats.org/officeDocument/2006/relationships/slide" Target="slides/slide25.xml"/><Relationship Id="rId124" Type="http://schemas.openxmlformats.org/officeDocument/2006/relationships/font" Target="fonts/Roboto-italic.fntdata"/><Relationship Id="rId123" Type="http://schemas.openxmlformats.org/officeDocument/2006/relationships/font" Target="fonts/Roboto-bold.fntdata"/><Relationship Id="rId122" Type="http://schemas.openxmlformats.org/officeDocument/2006/relationships/font" Target="fonts/Roboto-regular.fntdata"/><Relationship Id="rId95" Type="http://schemas.openxmlformats.org/officeDocument/2006/relationships/slide" Target="slides/slide91.xml"/><Relationship Id="rId94" Type="http://schemas.openxmlformats.org/officeDocument/2006/relationships/slide" Target="slides/slide90.xml"/><Relationship Id="rId97" Type="http://schemas.openxmlformats.org/officeDocument/2006/relationships/slide" Target="slides/slide93.xml"/><Relationship Id="rId96" Type="http://schemas.openxmlformats.org/officeDocument/2006/relationships/slide" Target="slides/slide92.xml"/><Relationship Id="rId11" Type="http://schemas.openxmlformats.org/officeDocument/2006/relationships/slide" Target="slides/slide7.xml"/><Relationship Id="rId99" Type="http://schemas.openxmlformats.org/officeDocument/2006/relationships/slide" Target="slides/slide95.xml"/><Relationship Id="rId10" Type="http://schemas.openxmlformats.org/officeDocument/2006/relationships/slide" Target="slides/slide6.xml"/><Relationship Id="rId98" Type="http://schemas.openxmlformats.org/officeDocument/2006/relationships/slide" Target="slides/slide94.xml"/><Relationship Id="rId13" Type="http://schemas.openxmlformats.org/officeDocument/2006/relationships/slide" Target="slides/slide9.xml"/><Relationship Id="rId12" Type="http://schemas.openxmlformats.org/officeDocument/2006/relationships/slide" Target="slides/slide8.xml"/><Relationship Id="rId91" Type="http://schemas.openxmlformats.org/officeDocument/2006/relationships/slide" Target="slides/slide87.xml"/><Relationship Id="rId90" Type="http://schemas.openxmlformats.org/officeDocument/2006/relationships/slide" Target="slides/slide86.xml"/><Relationship Id="rId93" Type="http://schemas.openxmlformats.org/officeDocument/2006/relationships/slide" Target="slides/slide89.xml"/><Relationship Id="rId92" Type="http://schemas.openxmlformats.org/officeDocument/2006/relationships/slide" Target="slides/slide88.xml"/><Relationship Id="rId118" Type="http://schemas.openxmlformats.org/officeDocument/2006/relationships/slide" Target="slides/slide114.xml"/><Relationship Id="rId117" Type="http://schemas.openxmlformats.org/officeDocument/2006/relationships/slide" Target="slides/slide113.xml"/><Relationship Id="rId116" Type="http://schemas.openxmlformats.org/officeDocument/2006/relationships/slide" Target="slides/slide112.xml"/><Relationship Id="rId115" Type="http://schemas.openxmlformats.org/officeDocument/2006/relationships/slide" Target="slides/slide111.xml"/><Relationship Id="rId119" Type="http://schemas.openxmlformats.org/officeDocument/2006/relationships/slide" Target="slides/slide115.xml"/><Relationship Id="rId15" Type="http://schemas.openxmlformats.org/officeDocument/2006/relationships/slide" Target="slides/slide11.xml"/><Relationship Id="rId110" Type="http://schemas.openxmlformats.org/officeDocument/2006/relationships/slide" Target="slides/slide106.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14" Type="http://schemas.openxmlformats.org/officeDocument/2006/relationships/slide" Target="slides/slide110.xml"/><Relationship Id="rId18" Type="http://schemas.openxmlformats.org/officeDocument/2006/relationships/slide" Target="slides/slide14.xml"/><Relationship Id="rId113" Type="http://schemas.openxmlformats.org/officeDocument/2006/relationships/slide" Target="slides/slide109.xml"/><Relationship Id="rId112" Type="http://schemas.openxmlformats.org/officeDocument/2006/relationships/slide" Target="slides/slide108.xml"/><Relationship Id="rId111" Type="http://schemas.openxmlformats.org/officeDocument/2006/relationships/slide" Target="slides/slide107.xml"/><Relationship Id="rId84" Type="http://schemas.openxmlformats.org/officeDocument/2006/relationships/slide" Target="slides/slide80.xml"/><Relationship Id="rId83" Type="http://schemas.openxmlformats.org/officeDocument/2006/relationships/slide" Target="slides/slide79.xml"/><Relationship Id="rId86" Type="http://schemas.openxmlformats.org/officeDocument/2006/relationships/slide" Target="slides/slide82.xml"/><Relationship Id="rId85" Type="http://schemas.openxmlformats.org/officeDocument/2006/relationships/slide" Target="slides/slide81.xml"/><Relationship Id="rId88" Type="http://schemas.openxmlformats.org/officeDocument/2006/relationships/slide" Target="slides/slide84.xml"/><Relationship Id="rId87" Type="http://schemas.openxmlformats.org/officeDocument/2006/relationships/slide" Target="slides/slide83.xml"/><Relationship Id="rId89" Type="http://schemas.openxmlformats.org/officeDocument/2006/relationships/slide" Target="slides/slide85.xml"/><Relationship Id="rId80" Type="http://schemas.openxmlformats.org/officeDocument/2006/relationships/slide" Target="slides/slide76.xml"/><Relationship Id="rId82" Type="http://schemas.openxmlformats.org/officeDocument/2006/relationships/slide" Target="slides/slide78.xml"/><Relationship Id="rId81" Type="http://schemas.openxmlformats.org/officeDocument/2006/relationships/slide" Target="slides/slide7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slide" Target="slides/slide69.xml"/><Relationship Id="rId72" Type="http://schemas.openxmlformats.org/officeDocument/2006/relationships/slide" Target="slides/slide68.xml"/><Relationship Id="rId75" Type="http://schemas.openxmlformats.org/officeDocument/2006/relationships/slide" Target="slides/slide71.xml"/><Relationship Id="rId74" Type="http://schemas.openxmlformats.org/officeDocument/2006/relationships/slide" Target="slides/slide70.xml"/><Relationship Id="rId77" Type="http://schemas.openxmlformats.org/officeDocument/2006/relationships/slide" Target="slides/slide73.xml"/><Relationship Id="rId76" Type="http://schemas.openxmlformats.org/officeDocument/2006/relationships/slide" Target="slides/slide72.xml"/><Relationship Id="rId79" Type="http://schemas.openxmlformats.org/officeDocument/2006/relationships/slide" Target="slides/slide75.xml"/><Relationship Id="rId78" Type="http://schemas.openxmlformats.org/officeDocument/2006/relationships/slide" Target="slides/slide74.xml"/><Relationship Id="rId71" Type="http://schemas.openxmlformats.org/officeDocument/2006/relationships/slide" Target="slides/slide67.xml"/><Relationship Id="rId70" Type="http://schemas.openxmlformats.org/officeDocument/2006/relationships/slide" Target="slides/slide66.xml"/><Relationship Id="rId138" Type="http://schemas.openxmlformats.org/officeDocument/2006/relationships/font" Target="fonts/GillSans-bold.fntdata"/><Relationship Id="rId137" Type="http://schemas.openxmlformats.org/officeDocument/2006/relationships/font" Target="fonts/GillSans-regular.fntdata"/><Relationship Id="rId132" Type="http://schemas.openxmlformats.org/officeDocument/2006/relationships/font" Target="fonts/Gantari-boldItalic.fntdata"/><Relationship Id="rId131" Type="http://schemas.openxmlformats.org/officeDocument/2006/relationships/font" Target="fonts/Gantari-italic.fntdata"/><Relationship Id="rId130" Type="http://schemas.openxmlformats.org/officeDocument/2006/relationships/font" Target="fonts/Gantari-bold.fntdata"/><Relationship Id="rId136" Type="http://schemas.openxmlformats.org/officeDocument/2006/relationships/font" Target="fonts/RobotoMono-boldItalic.fntdata"/><Relationship Id="rId135" Type="http://schemas.openxmlformats.org/officeDocument/2006/relationships/font" Target="fonts/RobotoMono-italic.fntdata"/><Relationship Id="rId134" Type="http://schemas.openxmlformats.org/officeDocument/2006/relationships/font" Target="fonts/RobotoMono-bold.fntdata"/><Relationship Id="rId133" Type="http://schemas.openxmlformats.org/officeDocument/2006/relationships/font" Target="fonts/RobotoMono-regular.fntdata"/><Relationship Id="rId62" Type="http://schemas.openxmlformats.org/officeDocument/2006/relationships/slide" Target="slides/slide58.xml"/><Relationship Id="rId61" Type="http://schemas.openxmlformats.org/officeDocument/2006/relationships/slide" Target="slides/slide57.xml"/><Relationship Id="rId64" Type="http://schemas.openxmlformats.org/officeDocument/2006/relationships/slide" Target="slides/slide60.xml"/><Relationship Id="rId63" Type="http://schemas.openxmlformats.org/officeDocument/2006/relationships/slide" Target="slides/slide59.xml"/><Relationship Id="rId66" Type="http://schemas.openxmlformats.org/officeDocument/2006/relationships/slide" Target="slides/slide62.xml"/><Relationship Id="rId65" Type="http://schemas.openxmlformats.org/officeDocument/2006/relationships/slide" Target="slides/slide61.xml"/><Relationship Id="rId68" Type="http://schemas.openxmlformats.org/officeDocument/2006/relationships/slide" Target="slides/slide64.xml"/><Relationship Id="rId67" Type="http://schemas.openxmlformats.org/officeDocument/2006/relationships/slide" Target="slides/slide63.xml"/><Relationship Id="rId60" Type="http://schemas.openxmlformats.org/officeDocument/2006/relationships/slide" Target="slides/slide56.xml"/><Relationship Id="rId69" Type="http://schemas.openxmlformats.org/officeDocument/2006/relationships/slide" Target="slides/slide6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55" Type="http://schemas.openxmlformats.org/officeDocument/2006/relationships/slide" Target="slides/slide51.xml"/><Relationship Id="rId54" Type="http://schemas.openxmlformats.org/officeDocument/2006/relationships/slide" Target="slides/slide50.xml"/><Relationship Id="rId57" Type="http://schemas.openxmlformats.org/officeDocument/2006/relationships/slide" Target="slides/slide53.xml"/><Relationship Id="rId56" Type="http://schemas.openxmlformats.org/officeDocument/2006/relationships/slide" Target="slides/slide52.xml"/><Relationship Id="rId59" Type="http://schemas.openxmlformats.org/officeDocument/2006/relationships/slide" Target="slides/slide55.xml"/><Relationship Id="rId58"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2a8e28482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2a8e28482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f7068f2ab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f7068f2ab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Thinking Humanly: Cognitive Modeling</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Cognitive Modeling:</a:t>
            </a:r>
            <a:r>
              <a:rPr lang="en">
                <a:solidFill>
                  <a:schemeClr val="dk1"/>
                </a:solidFill>
              </a:rPr>
              <a:t> This approach is about understanding how humans think and then trying to create a program that thinks the same way.</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How do we do this?</a:t>
            </a:r>
            <a:r>
              <a:rPr lang="en">
                <a:solidFill>
                  <a:schemeClr val="dk1"/>
                </a:solidFill>
              </a:rPr>
              <a:t> Scientists study human thought through things like introspection (thinking about how we think), experiments, and brain imaging.</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Example:</a:t>
            </a:r>
            <a:r>
              <a:rPr lang="en">
                <a:solidFill>
                  <a:schemeClr val="dk1"/>
                </a:solidFill>
              </a:rPr>
              <a:t> A computer program designed to solve puzzles in the same steps and manner a human would.</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2fbb487220b_1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2fbb487220b_1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4" name="Shape 1554"/>
        <p:cNvGrpSpPr/>
        <p:nvPr/>
      </p:nvGrpSpPr>
      <p:grpSpPr>
        <a:xfrm>
          <a:off x="0" y="0"/>
          <a:ext cx="0" cy="0"/>
          <a:chOff x="0" y="0"/>
          <a:chExt cx="0" cy="0"/>
        </a:xfrm>
      </p:grpSpPr>
      <p:sp>
        <p:nvSpPr>
          <p:cNvPr id="1555" name="Google Shape;1555;g2fbb487220b_1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6" name="Google Shape;1556;g2fbb487220b_1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 name="Shape 1559"/>
        <p:cNvGrpSpPr/>
        <p:nvPr/>
      </p:nvGrpSpPr>
      <p:grpSpPr>
        <a:xfrm>
          <a:off x="0" y="0"/>
          <a:ext cx="0" cy="0"/>
          <a:chOff x="0" y="0"/>
          <a:chExt cx="0" cy="0"/>
        </a:xfrm>
      </p:grpSpPr>
      <p:sp>
        <p:nvSpPr>
          <p:cNvPr id="1560" name="Google Shape;1560;g28579ee0ece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1" name="Google Shape;1561;g28579ee0ece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1" name="Shape 1711"/>
        <p:cNvGrpSpPr/>
        <p:nvPr/>
      </p:nvGrpSpPr>
      <p:grpSpPr>
        <a:xfrm>
          <a:off x="0" y="0"/>
          <a:ext cx="0" cy="0"/>
          <a:chOff x="0" y="0"/>
          <a:chExt cx="0" cy="0"/>
        </a:xfrm>
      </p:grpSpPr>
      <p:sp>
        <p:nvSpPr>
          <p:cNvPr id="1712" name="Google Shape;1712;g2fbb487220b_3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3" name="Google Shape;1713;g2fbb487220b_3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 name="Shape 1716"/>
        <p:cNvGrpSpPr/>
        <p:nvPr/>
      </p:nvGrpSpPr>
      <p:grpSpPr>
        <a:xfrm>
          <a:off x="0" y="0"/>
          <a:ext cx="0" cy="0"/>
          <a:chOff x="0" y="0"/>
          <a:chExt cx="0" cy="0"/>
        </a:xfrm>
      </p:grpSpPr>
      <p:sp>
        <p:nvSpPr>
          <p:cNvPr id="1717" name="Google Shape;1717;g2fbb487220b_3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8" name="Google Shape;1718;g2fbb487220b_3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1" name="Shape 1721"/>
        <p:cNvGrpSpPr/>
        <p:nvPr/>
      </p:nvGrpSpPr>
      <p:grpSpPr>
        <a:xfrm>
          <a:off x="0" y="0"/>
          <a:ext cx="0" cy="0"/>
          <a:chOff x="0" y="0"/>
          <a:chExt cx="0" cy="0"/>
        </a:xfrm>
      </p:grpSpPr>
      <p:sp>
        <p:nvSpPr>
          <p:cNvPr id="1722" name="Google Shape;1722;g2fbb487220b_3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3" name="Google Shape;1723;g2fbb487220b_3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6" name="Shape 1726"/>
        <p:cNvGrpSpPr/>
        <p:nvPr/>
      </p:nvGrpSpPr>
      <p:grpSpPr>
        <a:xfrm>
          <a:off x="0" y="0"/>
          <a:ext cx="0" cy="0"/>
          <a:chOff x="0" y="0"/>
          <a:chExt cx="0" cy="0"/>
        </a:xfrm>
      </p:grpSpPr>
      <p:sp>
        <p:nvSpPr>
          <p:cNvPr id="1727" name="Google Shape;1727;g2fbb487220b_3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8" name="Google Shape;1728;g2fbb487220b_3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1" name="Shape 1731"/>
        <p:cNvGrpSpPr/>
        <p:nvPr/>
      </p:nvGrpSpPr>
      <p:grpSpPr>
        <a:xfrm>
          <a:off x="0" y="0"/>
          <a:ext cx="0" cy="0"/>
          <a:chOff x="0" y="0"/>
          <a:chExt cx="0" cy="0"/>
        </a:xfrm>
      </p:grpSpPr>
      <p:sp>
        <p:nvSpPr>
          <p:cNvPr id="1732" name="Google Shape;1732;g2fbb487220b_3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3" name="Google Shape;1733;g2fbb487220b_3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6" name="Shape 1736"/>
        <p:cNvGrpSpPr/>
        <p:nvPr/>
      </p:nvGrpSpPr>
      <p:grpSpPr>
        <a:xfrm>
          <a:off x="0" y="0"/>
          <a:ext cx="0" cy="0"/>
          <a:chOff x="0" y="0"/>
          <a:chExt cx="0" cy="0"/>
        </a:xfrm>
      </p:grpSpPr>
      <p:sp>
        <p:nvSpPr>
          <p:cNvPr id="1737" name="Google Shape;1737;g2fbb487220b_3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8" name="Google Shape;1738;g2fbb487220b_3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1" name="Shape 1741"/>
        <p:cNvGrpSpPr/>
        <p:nvPr/>
      </p:nvGrpSpPr>
      <p:grpSpPr>
        <a:xfrm>
          <a:off x="0" y="0"/>
          <a:ext cx="0" cy="0"/>
          <a:chOff x="0" y="0"/>
          <a:chExt cx="0" cy="0"/>
        </a:xfrm>
      </p:grpSpPr>
      <p:sp>
        <p:nvSpPr>
          <p:cNvPr id="1742" name="Google Shape;1742;g2fbb487220b_3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3" name="Google Shape;1743;g2fbb487220b_3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2f7068f2ab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2f7068f2ab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thinking Rationally: Laws of Thought</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Laws of Thought:</a:t>
            </a:r>
            <a:r>
              <a:rPr lang="en">
                <a:solidFill>
                  <a:schemeClr val="dk1"/>
                </a:solidFill>
              </a:rPr>
              <a:t> This is about creating a system that always thinks logically, like following strict rules of reasoning (like math or logic).</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Challenges:</a:t>
            </a:r>
            <a:r>
              <a:rPr lang="en">
                <a:solidFill>
                  <a:schemeClr val="dk1"/>
                </a:solidFill>
              </a:rPr>
              <a:t> It’s hard to translate everyday knowledge into strict logical terms, and even if you could, solving problems using these rules can be very slow and complicated.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Example:</a:t>
            </a:r>
            <a:r>
              <a:rPr lang="en">
                <a:solidFill>
                  <a:schemeClr val="dk1"/>
                </a:solidFill>
              </a:rPr>
              <a:t> A program that solves math problems or plays chess by following logical steps.</a:t>
            </a:r>
            <a:endParaRPr>
              <a:solidFill>
                <a:schemeClr val="dk1"/>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6" name="Shape 1746"/>
        <p:cNvGrpSpPr/>
        <p:nvPr/>
      </p:nvGrpSpPr>
      <p:grpSpPr>
        <a:xfrm>
          <a:off x="0" y="0"/>
          <a:ext cx="0" cy="0"/>
          <a:chOff x="0" y="0"/>
          <a:chExt cx="0" cy="0"/>
        </a:xfrm>
      </p:grpSpPr>
      <p:sp>
        <p:nvSpPr>
          <p:cNvPr id="1747" name="Google Shape;1747;g2fbb487220b_3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8" name="Google Shape;1748;g2fbb487220b_3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1" name="Shape 1751"/>
        <p:cNvGrpSpPr/>
        <p:nvPr/>
      </p:nvGrpSpPr>
      <p:grpSpPr>
        <a:xfrm>
          <a:off x="0" y="0"/>
          <a:ext cx="0" cy="0"/>
          <a:chOff x="0" y="0"/>
          <a:chExt cx="0" cy="0"/>
        </a:xfrm>
      </p:grpSpPr>
      <p:sp>
        <p:nvSpPr>
          <p:cNvPr id="1752" name="Google Shape;1752;g2fbb487220b_3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3" name="Google Shape;1753;g2fbb487220b_3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7" name="Shape 1757"/>
        <p:cNvGrpSpPr/>
        <p:nvPr/>
      </p:nvGrpSpPr>
      <p:grpSpPr>
        <a:xfrm>
          <a:off x="0" y="0"/>
          <a:ext cx="0" cy="0"/>
          <a:chOff x="0" y="0"/>
          <a:chExt cx="0" cy="0"/>
        </a:xfrm>
      </p:grpSpPr>
      <p:sp>
        <p:nvSpPr>
          <p:cNvPr id="1758" name="Google Shape;1758;g2fbb487220b_3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9" name="Google Shape;1759;g2fbb487220b_3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3" name="Shape 1763"/>
        <p:cNvGrpSpPr/>
        <p:nvPr/>
      </p:nvGrpSpPr>
      <p:grpSpPr>
        <a:xfrm>
          <a:off x="0" y="0"/>
          <a:ext cx="0" cy="0"/>
          <a:chOff x="0" y="0"/>
          <a:chExt cx="0" cy="0"/>
        </a:xfrm>
      </p:grpSpPr>
      <p:sp>
        <p:nvSpPr>
          <p:cNvPr id="1764" name="Google Shape;1764;g2fbb487220b_3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5" name="Google Shape;1765;g2fbb487220b_3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9" name="Shape 1769"/>
        <p:cNvGrpSpPr/>
        <p:nvPr/>
      </p:nvGrpSpPr>
      <p:grpSpPr>
        <a:xfrm>
          <a:off x="0" y="0"/>
          <a:ext cx="0" cy="0"/>
          <a:chOff x="0" y="0"/>
          <a:chExt cx="0" cy="0"/>
        </a:xfrm>
      </p:grpSpPr>
      <p:sp>
        <p:nvSpPr>
          <p:cNvPr id="1770" name="Google Shape;1770;g2fbb487220b_3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1" name="Google Shape;1771;g2fbb487220b_3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4" name="Shape 1774"/>
        <p:cNvGrpSpPr/>
        <p:nvPr/>
      </p:nvGrpSpPr>
      <p:grpSpPr>
        <a:xfrm>
          <a:off x="0" y="0"/>
          <a:ext cx="0" cy="0"/>
          <a:chOff x="0" y="0"/>
          <a:chExt cx="0" cy="0"/>
        </a:xfrm>
      </p:grpSpPr>
      <p:sp>
        <p:nvSpPr>
          <p:cNvPr id="1775" name="Google Shape;1775;g2fbb487220b_3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6" name="Google Shape;1776;g2fbb487220b_3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2f7068f2ab4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2f7068f2ab4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Acting Rationally: Rational Agent</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Rational Agent:</a:t>
            </a:r>
            <a:r>
              <a:rPr lang="en">
                <a:solidFill>
                  <a:schemeClr val="dk1"/>
                </a:solidFill>
              </a:rPr>
              <a:t> An agent is something that acts. A rational agent acts in a way that it does the best possible job given what it knows, even if it doesn’t think like a human.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Why is this important?</a:t>
            </a:r>
            <a:r>
              <a:rPr lang="en">
                <a:solidFill>
                  <a:schemeClr val="dk1"/>
                </a:solidFill>
              </a:rPr>
              <a:t> It’s not just about thinking; it’s about making the best decisions and taking the best actions, sometimes without needing to think like a human.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Example:</a:t>
            </a:r>
            <a:r>
              <a:rPr lang="en">
                <a:solidFill>
                  <a:schemeClr val="dk1"/>
                </a:solidFill>
              </a:rPr>
              <a:t> A self-driving car that needs to decide the best route to take based on traffic conditions.</a:t>
            </a:r>
            <a:endParaRPr>
              <a:solidFill>
                <a:schemeClr val="dk1"/>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22b21ebf290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22b21ebf290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22b21ebf29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22b21ebf29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285517977d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285517977d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f7068f2ab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2f7068f2ab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2f7068f2ab4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2f7068f2ab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2f7068f2ab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2f7068f2ab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f7068f2ab4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2f7068f2ab4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2b21ebf290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2b21ebf290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22b21ebf29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22b21ebf29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Beginnings of AI</a:t>
            </a:r>
            <a:r>
              <a:rPr lang="en">
                <a:solidFill>
                  <a:schemeClr val="dk1"/>
                </a:solidFill>
              </a:rPr>
              <a:t>: AI as we know it started with the work of Warren McCulloch and Walter Pitts in 1943. They combined ideas about how neurons in the brain work, mathematical logic, and computation theories to create a model of artificial neurons. Think of these neurons as tiny switches that can turn "on" or "off" based on input from other neurons.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Learning and Computation</a:t>
            </a:r>
            <a:r>
              <a:rPr lang="en">
                <a:solidFill>
                  <a:schemeClr val="dk1"/>
                </a:solidFill>
              </a:rPr>
              <a:t>: They showed that these artificial neurons could compute any function (like addition or multiplication) and perform logical operations (like "and," "or," and "not"). This laid the foundation for understanding how computers could mimic human brain functions.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Hebbian Learning</a:t>
            </a:r>
            <a:r>
              <a:rPr lang="en">
                <a:solidFill>
                  <a:schemeClr val="dk1"/>
                </a:solidFill>
              </a:rPr>
              <a:t>: Donald Hebb introduced a learning rule in 1949, which is still important today. Hebb’s idea was simple: if two neurons are active together, their connection gets stronger. This is a basic principle behind how learning might occur in the brain.</a:t>
            </a:r>
            <a:endParaRPr>
              <a:solidFill>
                <a:schemeClr val="dk1"/>
              </a:solidFill>
            </a:endParaRPr>
          </a:p>
          <a:p>
            <a:pPr indent="0" lvl="0" marL="0" rtl="0" algn="l">
              <a:spcBef>
                <a:spcPts val="0"/>
              </a:spcBef>
              <a:spcAft>
                <a:spcPts val="0"/>
              </a:spcAft>
              <a:buNone/>
            </a:pPr>
            <a:br>
              <a:rPr lang="en"/>
            </a:br>
            <a:r>
              <a:rPr b="1" lang="en">
                <a:solidFill>
                  <a:schemeClr val="dk1"/>
                </a:solidFill>
              </a:rPr>
              <a:t>Dartmouth Workshop</a:t>
            </a:r>
            <a:r>
              <a:rPr lang="en">
                <a:solidFill>
                  <a:schemeClr val="dk1"/>
                </a:solidFill>
              </a:rPr>
              <a:t>: In 1956, John McCarthy, Marvin Minsky, and others organized a workshop at Dartmouth College. This event is often called the "birth" of AI. They brought together top researchers to figure out how machines could be made to learn, solve problems, and even use language like humans.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Key Contributions</a:t>
            </a:r>
            <a:r>
              <a:rPr lang="en">
                <a:solidFill>
                  <a:schemeClr val="dk1"/>
                </a:solidFill>
              </a:rPr>
              <a:t>: At this workshop, the term "artificial intelligence" was officially coined. Although no major breakthroughs happened during the workshop, it brought together the key players who would shape AI for decades.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2f7068f2ab4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2f7068f2ab4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Early Achievements</a:t>
            </a:r>
            <a:r>
              <a:rPr lang="en">
                <a:solidFill>
                  <a:schemeClr val="dk1"/>
                </a:solidFill>
              </a:rPr>
              <a:t>: During the early years, AI made some impressive strides. For example, Allen Newell and Herbert Simon created the Logic Theorist program, which could prove mathematical theorems. Another example is Arthur Samuel's checkers-playing program, which learned to play better than its creator.</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Development of AI Tools</a:t>
            </a:r>
            <a:r>
              <a:rPr lang="en">
                <a:solidFill>
                  <a:schemeClr val="dk1"/>
                </a:solidFill>
              </a:rPr>
              <a:t>: John McCarthy, one of the Dartmouth organizers, invented Lisp, a programming language specifically for AI, in 1958. This language became the go-to tool for AI research for many years.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AI Applications</a:t>
            </a:r>
            <a:r>
              <a:rPr lang="en">
                <a:solidFill>
                  <a:schemeClr val="dk1"/>
                </a:solidFill>
              </a:rPr>
              <a:t>: Researchers focused on specific tasks, creating programs to solve problems in areas like mathematics, language understanding, and even games. These programs worked in controlled environments known as "microworlds," where they could demonstrate intelligence by solving specific problems.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Neural Networks</a:t>
            </a:r>
            <a:r>
              <a:rPr lang="en">
                <a:solidFill>
                  <a:schemeClr val="dk1"/>
                </a:solidFill>
              </a:rPr>
              <a:t>: In parallel, work on neural networks continued to grow. Researchers like Frank Rosenblatt developed the perceptron, a type of neural network that could learn from examples. This was an early step toward what we now call machine learning.</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Simplified Example to Understand AI’s Beginnings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Imagine you have a group of light switches in your house. Each switch can be turned on or off based on the light from other switches. McCulloch and Pitts' work is like figuring out that by connecting these switches in certain ways, you can make them do all sorts of useful things, like turning on a light when it gets dark or even solving a puzzle. Then, Hebb came along and suggested that if two switches often turn on together, the wire connecting them should get stronger, making them work better together over time—just like how our brains learn by making connections stronger when two things happen together.</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285517977d5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285517977d5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2f7068f2ab4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2f7068f2ab4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AI researchers in the early days were quite optimistic about their progress. In 1957, Herbert Simon famously predicted that machines capable of thinking, learning, and creating would soon rival human capabilities. He believed that within ten years, a computer would become a chess champion and prove significant mathematical theorems. However, these achievements took nearly 40 years instead of 10. Simon's optimism stemmed from the initial success of early AI systems, which later failed when applied to more complex problems.</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Key Challenges Identified:</a:t>
            </a:r>
            <a:endParaRPr b="1">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Lack of Subject Knowledge</a:t>
            </a:r>
            <a:r>
              <a:rPr lang="en">
                <a:solidFill>
                  <a:schemeClr val="dk1"/>
                </a:solidFill>
              </a:rPr>
              <a:t>: Early programs lacked an understanding of their subject matter, leading to failures when attempting more complex tasks. An example is early machine translation, which relied solely on syntactic rules without context, resulting in humorous mistranslations like "the vodka is good but the meat is rotten" from the phrase "the spirit is willing but the flesh is weak."</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Intractability of Problems</a:t>
            </a:r>
            <a:r>
              <a:rPr lang="en">
                <a:solidFill>
                  <a:schemeClr val="dk1"/>
                </a:solidFill>
              </a:rPr>
              <a:t>: Many AI problems were too complex to solve using the brute-force approaches of early AI, as they required trying out countless combinations of steps. Researchers initially believed that improving hardware and memory would solve these issues, but they were mistaken.</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Combinatorial Explosion</a:t>
            </a:r>
            <a:r>
              <a:rPr lang="en">
                <a:solidFill>
                  <a:schemeClr val="dk1"/>
                </a:solidFill>
              </a:rPr>
              <a:t>: The sheer number of possible solutions in AI problems overwhelmed early programs. This problem, highlighted in the 1973 Lighthill report, led to a significant reduction in AI research funding by the British government.</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Limitations of Basic Structures</a:t>
            </a:r>
            <a:r>
              <a:rPr lang="en">
                <a:solidFill>
                  <a:schemeClr val="dk1"/>
                </a:solidFill>
              </a:rPr>
              <a:t>: Certain foundational AI techniques, such as perceptrons (early neural networks), had inherent limitations. While they could learn simple tasks, they were unable to handle more complex ones, leading to a decline in neural network research until the resurgence in the late 1980s.</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1.3.5 Knowledge-Based Systems: The Key to Power? (1969–1979)</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In the 1970s, researchers realized that general-purpose problem-solving methods, known as "weak methods," were inadequate for complex problems. Instead, they began focusing on knowledge-based systems that leveraged domain-specific knowledge.</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Key Developments:</a:t>
            </a:r>
            <a:endParaRPr b="1">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DENDRAL Program</a:t>
            </a:r>
            <a:r>
              <a:rPr lang="en">
                <a:solidFill>
                  <a:schemeClr val="dk1"/>
                </a:solidFill>
              </a:rPr>
              <a:t>: Developed at Stanford, DENDRAL was an early knowledge-intensive system designed to infer molecular structures from mass spectrometry data. By incorporating expert knowledge in the form of rules, DENDRAL efficiently solved problems that were intractable for general-purpose methods.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Expert Systems</a:t>
            </a:r>
            <a:r>
              <a:rPr lang="en">
                <a:solidFill>
                  <a:schemeClr val="dk1"/>
                </a:solidFill>
              </a:rPr>
              <a:t>: Building on the success of DENDRAL, researchers at Stanford created expert systems like MYCIN, which diagnosed blood infections. MYCIN used around 450 rules and could outperform some human experts. Unlike DENDRAL, MYCIN's rules were derived from expert knowledge rather than theoretical models, and it incorporated uncertainty in medical decision-making.</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Natural Language Understanding</a:t>
            </a:r>
            <a:r>
              <a:rPr lang="en">
                <a:solidFill>
                  <a:schemeClr val="dk1"/>
                </a:solidFill>
              </a:rPr>
              <a:t>: Efforts to improve natural language understanding also emphasized the importance of domain knowledge. Early systems like SHRDLU were limited by their reliance on syntax, but researchers like Roger Schank argued that robust language understanding required general world knowledge and developed systems to represent and reason with this knowledge.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Knowledge Representation Languages</a:t>
            </a:r>
            <a:r>
              <a:rPr lang="en">
                <a:solidFill>
                  <a:schemeClr val="dk1"/>
                </a:solidFill>
              </a:rPr>
              <a:t>: The need for efficient knowledge representation led to the development of various languages and structures. Some were logic-based, like Prolog, while others, inspired by Minsky's concept of frames, organized knowledge into hierarchical structures.</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2f7068f2ab4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2f7068f2ab4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chemeClr val="dk1"/>
                </a:solidFill>
              </a:rPr>
              <a:t>1.3.6 AI Becomes an Industry (1980–Present)</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During the 1980s, AI saw significant commercial success and growth.</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Key Developments:</a:t>
            </a:r>
            <a:endParaRPr b="1">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Early Success Stories</a:t>
            </a:r>
            <a:r>
              <a:rPr lang="en">
                <a:solidFill>
                  <a:schemeClr val="dk1"/>
                </a:solidFill>
              </a:rPr>
              <a:t>: The first successful commercial expert system, R1, was deployed by Digital Equipment Corporation (DEC) in 1982. It helped configure computer system orders and saved the company around $40 million annually by 1986. By 1988, DEC had 40 expert systems in use, and DuPont had 100, leading to substantial savings.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International Efforts</a:t>
            </a:r>
            <a:r>
              <a:rPr lang="en">
                <a:solidFill>
                  <a:schemeClr val="dk1"/>
                </a:solidFill>
              </a:rPr>
              <a:t>: In 1981, Japan launched the "Fifth Generation" project to develop intelligent computers using Prolog. In response, the U.S. created the Microelectronics and Computer Technology Corporation (MCC) to enhance national competitiveness. The Alvey report in Britain reinstated AI funding after the Lighthill report cut support. However, these ambitious projects did not fully achieve their goals.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AI Boom and Bust</a:t>
            </a:r>
            <a:r>
              <a:rPr lang="en">
                <a:solidFill>
                  <a:schemeClr val="dk1"/>
                </a:solidFill>
              </a:rPr>
              <a:t>: The AI industry expanded from a few million dollars in 1980 to billions by 1988, with many companies involved in developing expert systems, vision systems, and robotics. This growth was followed by a period known as the "AI Winter," where many companies failed to meet their promises, leading to decreased investment and interest.</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1.3.7 The Return of Neural Networks (1986–Present)</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The mid-1980s saw a resurgence in neural networks, especially with the rediscovery of the back-propagation learning algorithm, which had been originally discovered in 1969.</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Key Developments:</a:t>
            </a:r>
            <a:endParaRPr b="1">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Back-Propagation Revival</a:t>
            </a:r>
            <a:r>
              <a:rPr lang="en">
                <a:solidFill>
                  <a:schemeClr val="dk1"/>
                </a:solidFill>
              </a:rPr>
              <a:t>: The back-propagation algorithm was independently rediscovered by multiple groups and applied to various learning problems. Its revival was popularized through the collection </a:t>
            </a:r>
            <a:r>
              <a:rPr i="1" lang="en">
                <a:solidFill>
                  <a:schemeClr val="dk1"/>
                </a:solidFill>
              </a:rPr>
              <a:t>Parallel Distributed Processing</a:t>
            </a:r>
            <a:r>
              <a:rPr lang="en">
                <a:solidFill>
                  <a:schemeClr val="dk1"/>
                </a:solidFill>
              </a:rPr>
              <a:t> (Rumelhart &amp; McClelland, 1986), leading to significant excitement and renewed interest in neural networks.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Connectionist vs. Symbolic Models</a:t>
            </a:r>
            <a:r>
              <a:rPr lang="en">
                <a:solidFill>
                  <a:schemeClr val="dk1"/>
                </a:solidFill>
              </a:rPr>
              <a:t>: Connectionist models (neural networks) emerged as an alternative to symbolic AI models. While symbolic models focus on manipulating symbols, connectionist models emphasize learning from data. The current view is that these approaches are complementary rather than competing.</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Modern Neural Network Research</a:t>
            </a:r>
            <a:r>
              <a:rPr lang="en">
                <a:solidFill>
                  <a:schemeClr val="dk1"/>
                </a:solidFill>
              </a:rPr>
              <a:t>: The field of neural networks split into two areas: creating effective architectures and algorithms, and modeling empirical properties of neurons. This bifurcation has advanced both theoretical understanding and practical applications.</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1.3.8 AI Adopts the Scientific Method (1987–Present)</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AI research has undergone a methodological shift, moving towards more rigorous, scientific approaches.</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Key Developments:</a:t>
            </a:r>
            <a:endParaRPr b="1">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Embracing Established Fields</a:t>
            </a:r>
            <a:r>
              <a:rPr lang="en">
                <a:solidFill>
                  <a:schemeClr val="dk1"/>
                </a:solidFill>
              </a:rPr>
              <a:t>: AI now incorporates theories and methods from related fields like information theory, stochastic modeling, and optimization. This shift marks a move away from the isolationism of early AI.</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Scientific Rigor</a:t>
            </a:r>
            <a:r>
              <a:rPr lang="en">
                <a:solidFill>
                  <a:schemeClr val="dk1"/>
                </a:solidFill>
              </a:rPr>
              <a:t>: Modern AI research relies on empirical experiments and statistical analysis rather than intuition. Replicating experiments with shared data and code has become standard practice.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Speech Recognition and Machine Translation</a:t>
            </a:r>
            <a:r>
              <a:rPr lang="en">
                <a:solidFill>
                  <a:schemeClr val="dk1"/>
                </a:solidFill>
              </a:rPr>
              <a:t>: Advances in speech recognition have been driven by hidden Markov models (HMMs), which use rigorous mathematical theory and training on large datasets. Similarly, machine translation has evolved from early word sequence models to more sophisticated approaches developed in the late 1990s.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Neural Networks and Data Mining</a:t>
            </a:r>
            <a:r>
              <a:rPr lang="en">
                <a:solidFill>
                  <a:schemeClr val="dk1"/>
                </a:solidFill>
              </a:rPr>
              <a:t>: Improved methodologies have allowed neural networks to be compared with traditional techniques and applied effectively in various fields. This progress has led to the growth of data mining as a new industry.</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Probabilistic Reasoning and Bayesian Networks</a:t>
            </a:r>
            <a:r>
              <a:rPr lang="en">
                <a:solidFill>
                  <a:schemeClr val="dk1"/>
                </a:solidFill>
              </a:rPr>
              <a:t>: Judea Pearl’s work on probabilistic reasoning and Bayesian networks has revolutionized AI's approach to uncertain reasoning. Bayesian networks efficiently represent and reason with uncertain knowledge, combining elements of classical AI and neural networks.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Reintegration of Fields</a:t>
            </a:r>
            <a:r>
              <a:rPr lang="en">
                <a:solidFill>
                  <a:schemeClr val="dk1"/>
                </a:solidFill>
              </a:rPr>
              <a:t>: Fields like robotics, computer vision, and knowledge representation have benefited from increased mathematical sophistication and integration with machine learning. This reintegration has led to significant advancements and practical applications.</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2f7068f2ab4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2f7068f2ab4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1.3.9 The Emergence of Intelligent Agents (1995–Present)</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development of intelligent agents marks a shift in AI research, focusing on building complete systems that can operate autonomously in dynamic environments.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Key Developments:</a:t>
            </a:r>
            <a:endParaRPr b="1">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Whole Agent Approach</a:t>
            </a:r>
            <a:r>
              <a:rPr lang="en">
                <a:solidFill>
                  <a:schemeClr val="dk1"/>
                </a:solidFill>
              </a:rPr>
              <a:t>: Inspired by the progress in solving AI subproblems, researchers revisited the challenge of creating "whole agents." Notable work includes the SOAR architecture by Allen Newell, John Laird, and Paul Rosenbloom, which aimed to integrate various AI techniques into a cohesive system.</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AI on the Internet</a:t>
            </a:r>
            <a:r>
              <a:rPr lang="en">
                <a:solidFill>
                  <a:schemeClr val="dk1"/>
                </a:solidFill>
              </a:rPr>
              <a:t>: The rise of the Internet provided a fertile ground for intelligent agents. AI technologies became integral to web-based applications, leading to the common use of the "-bot" suffix in everyday language. Search engines, recommender systems, and aggregators are some examples of AI's widespread application on the web.</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Reorganizing AI Subfields</a:t>
            </a:r>
            <a:r>
              <a:rPr lang="en">
                <a:solidFill>
                  <a:schemeClr val="dk1"/>
                </a:solidFill>
              </a:rPr>
              <a:t>: The need to build complete agents highlighted the interconnectedness of previously isolated AI subfields. For instance, sensory systems, like vision and speech recognition, must handle uncertainty, requiring integration with reasoning and planning systems.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Integration with Other Fields</a:t>
            </a:r>
            <a:r>
              <a:rPr lang="en">
                <a:solidFill>
                  <a:schemeClr val="dk1"/>
                </a:solidFill>
              </a:rPr>
              <a:t>: The agent perspective has brought AI closer to fields like control theory and economics, which also deal with agents. Progress in robotic cars, for example, has benefited from better sensors, control-theoretic integration, and high-level planning.</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Human-Level AI (HLAI)</a:t>
            </a:r>
            <a:r>
              <a:rPr lang="en">
                <a:solidFill>
                  <a:schemeClr val="dk1"/>
                </a:solidFill>
              </a:rPr>
              <a:t>: Some AI pioneers, including John McCarthy and Marvin Minsky, have expressed dissatisfaction with the field's focus on specific applications. They advocate for a return to the goal of creating machines that think, learn, and create at a human level. This effort, known as Human-Level AI (HLAI), aims to build large knowledge bases to support such capabilities.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Artificial General Intelligence (AGI)</a:t>
            </a:r>
            <a:r>
              <a:rPr lang="en">
                <a:solidFill>
                  <a:schemeClr val="dk1"/>
                </a:solidFill>
              </a:rPr>
              <a:t>: AGI seeks to develop a universal algorithm for learning and acting in any environment. The field, rooted in the work of Ray Solomonoff, aims to create systems with broad, general-purpose intelligence. Ensuring that these systems are "Friendly AI," meaning they act in the best interests of humanity, is a key concern.</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1.3.10 The Availability of Very Large Data Sets (2001–Present)</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increasing availability of massive data sets has transformed AI research, shifting the focus from algorithm development to data-driven approaches.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Key Developments:</a:t>
            </a:r>
            <a:endParaRPr b="1">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Data Over Algorithms</a:t>
            </a:r>
            <a:r>
              <a:rPr lang="en">
                <a:solidFill>
                  <a:schemeClr val="dk1"/>
                </a:solidFill>
              </a:rPr>
              <a:t>: Traditionally, computer science focused on algorithms as the main subject of study. However, recent AI work suggests that for many problems, having access to large data sets is more crucial than the choice of algorithm. For instance, word-sense disambiguation tasks can achieve high accuracy with large amounts of unannotated text and simple dictionary definitions, as demonstrated by Yarowsky (1995).</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Performance Scaling with Data</a:t>
            </a:r>
            <a:r>
              <a:rPr lang="en">
                <a:solidFill>
                  <a:schemeClr val="dk1"/>
                </a:solidFill>
              </a:rPr>
              <a:t>: Research by Banko and Brill (2001) shows that AI systems perform better as the amount of training data increases. A mediocre algorithm trained on 100 million words can outperform the best algorithm trained on only 1 million words. This finding underscores the importance of data quantity in achieving high performance.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Applications in Image Processing</a:t>
            </a:r>
            <a:r>
              <a:rPr lang="en">
                <a:solidFill>
                  <a:schemeClr val="dk1"/>
                </a:solidFill>
              </a:rPr>
              <a:t>: Hays and Efros (2007) illustrated the importance of large data sets in image processing tasks. Their algorithm for filling in missing parts of photos performed poorly with a small data set but excelled when the data set was expanded to millions of photos.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Overcoming the Knowledge Bottleneck</a:t>
            </a:r>
            <a:r>
              <a:rPr lang="en">
                <a:solidFill>
                  <a:schemeClr val="dk1"/>
                </a:solidFill>
              </a:rPr>
              <a:t>: The "knowledge bottleneck" in AI—how to express all the knowledge a system needs—may be alleviated by learning from large data sets rather than relying on hand-coded knowledge. With sufficient data, learning algorithms can effectively build the knowledge required for various applications.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AI Spring</a:t>
            </a:r>
            <a:r>
              <a:rPr lang="en">
                <a:solidFill>
                  <a:schemeClr val="dk1"/>
                </a:solidFill>
              </a:rPr>
              <a:t>: The surge in new applications and advancements in AI, driven by the availability of big data, suggests that the field is experiencing a revival, sometimes referred to as the "AI Spring." AI technologies are now deeply embedded across various industries, signaling a new era of growth and innovation.</a:t>
            </a:r>
            <a:endParaRPr>
              <a:solidFill>
                <a:schemeClr val="dk1"/>
              </a:solidFill>
            </a:endParaRPr>
          </a:p>
          <a:p>
            <a:pPr indent="0" lvl="0" marL="0" rtl="0" algn="l">
              <a:lnSpc>
                <a:spcPct val="115000"/>
              </a:lnSpc>
              <a:spcBef>
                <a:spcPts val="1200"/>
              </a:spcBef>
              <a:spcAft>
                <a:spcPts val="1200"/>
              </a:spcAft>
              <a:buNone/>
            </a:pPr>
            <a:r>
              <a:t/>
            </a:r>
            <a:endParaRPr b="1" sz="1300">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f7068f2ab4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2f7068f2ab4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What Can AI Do Today?</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AI has become an integral part of various fields, showcasing its capabilities across a wide range of applications. Here are some key examples:</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Robotic Vehicles</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STANLEY</a:t>
            </a:r>
            <a:r>
              <a:rPr lang="en">
                <a:solidFill>
                  <a:schemeClr val="dk1"/>
                </a:solidFill>
              </a:rPr>
              <a:t>: A driverless car that won the 2005 DARPA Grand Challenge by navigating 132 miles of rough terrain in the Mojave Desert using sensors and onboard software for steering, braking, and acceleration.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BOSS</a:t>
            </a:r>
            <a:r>
              <a:rPr lang="en">
                <a:solidFill>
                  <a:schemeClr val="dk1"/>
                </a:solidFill>
              </a:rPr>
              <a:t>: A CMU vehicle that won the Urban Challenge in 2006, driving safely through traffic on a closed Air Force base while obeying traffic rules and avoiding pedestrians.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Speech Recognition</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Automated systems, like the one used by United Airlines, guide entire conversations for booking flights, showcasing the effectiveness of speech recognition and dialog management.</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Autonomous Planning and Scheduling</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NASA’s Remote Agent Program</a:t>
            </a:r>
            <a:r>
              <a:rPr lang="en">
                <a:solidFill>
                  <a:schemeClr val="dk1"/>
                </a:solidFill>
              </a:rPr>
              <a:t>: The first onboard autonomous planning system for spacecraft, capable of generating plans, monitoring execution, and handling issues during operations.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MAPGEN and MEXAR2</a:t>
            </a:r>
            <a:r>
              <a:rPr lang="en">
                <a:solidFill>
                  <a:schemeClr val="dk1"/>
                </a:solidFill>
              </a:rPr>
              <a:t>: Successor programs that managed daily operations and mission planning for Mars Exploration Rovers and the European Space Agency’s Mars Express mission, respectively.</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Game Playing</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IBM’s DEEP BLUE</a:t>
            </a:r>
            <a:r>
              <a:rPr lang="en">
                <a:solidFill>
                  <a:schemeClr val="dk1"/>
                </a:solidFill>
              </a:rPr>
              <a:t>: The first computer to defeat a world chess champion, Garry Kasparov, in 1997, demonstrating AI's strategic capabilities.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Spam Fighting</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Learning algorithms now classify over a billion messages daily as spam, adapting to evolving tactics to protect users from unwanted emails.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Logistics Planning</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During the 1991 Persian Gulf crisis, the U.S. military used the </a:t>
            </a:r>
            <a:r>
              <a:rPr b="1" lang="en">
                <a:solidFill>
                  <a:schemeClr val="dk1"/>
                </a:solidFill>
              </a:rPr>
              <a:t>Dynamic Analysis and Replanning Tool (DART)</a:t>
            </a:r>
            <a:r>
              <a:rPr lang="en">
                <a:solidFill>
                  <a:schemeClr val="dk1"/>
                </a:solidFill>
              </a:rPr>
              <a:t> for automated logistics planning, significantly reducing the time needed to generate complex transportation plans.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Robotics</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Roomba</a:t>
            </a:r>
            <a:r>
              <a:rPr lang="en">
                <a:solidFill>
                  <a:schemeClr val="dk1"/>
                </a:solidFill>
              </a:rPr>
              <a:t>: Over two million robotic vacuum cleaners sold by iRobot for home use.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PackBot</a:t>
            </a:r>
            <a:r>
              <a:rPr lang="en">
                <a:solidFill>
                  <a:schemeClr val="dk1"/>
                </a:solidFill>
              </a:rPr>
              <a:t>: Deployed in Iraq and Afghanistan to handle hazardous materials, clear explosives, and locate snipers.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Machine Translation</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AI can translate languages, such as Arabic to English, using statistical models built from vast amounts of text data, enabling understanding without the need for human translators.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These examples highlight the practical applications of AI in everyday life, demonstrating that AI is no longer just theoretical but a reality shaped by science, engineering, and mathematics.</a:t>
            </a:r>
            <a:endParaRPr>
              <a:solidFill>
                <a:schemeClr val="dk1"/>
              </a:solidFill>
            </a:endParaRPr>
          </a:p>
          <a:p>
            <a:pPr indent="0" lvl="0" marL="0" rtl="0" algn="l">
              <a:lnSpc>
                <a:spcPct val="115000"/>
              </a:lnSpc>
              <a:spcBef>
                <a:spcPts val="1200"/>
              </a:spcBef>
              <a:spcAft>
                <a:spcPts val="1200"/>
              </a:spcAft>
              <a:buNone/>
            </a:pPr>
            <a:r>
              <a:t/>
            </a:r>
            <a:endParaRPr b="1" sz="1300">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22b21ebf29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22b21ebf29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285517977d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285517977d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2f7068f2ab4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2f7068f2ab4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this chapter, we explore the concept of rational agents, which is crucial to understanding artificial intelligence (AI). A rational agent is one that makes the best possible decisions based on the information it has. This concept can be applied to any kind of agent operating in any environment.</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What is an Agent?</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An agent is anything that perceives its environment through sensors and acts on that environment through actuators. For example: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A human agent</a:t>
            </a:r>
            <a:r>
              <a:rPr lang="en">
                <a:solidFill>
                  <a:schemeClr val="dk1"/>
                </a:solidFill>
              </a:rPr>
              <a:t> uses eyes, ears, and other senses to perceive the environment and hands, legs, and voice to act on it.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 robotic agent</a:t>
            </a:r>
            <a:r>
              <a:rPr lang="en">
                <a:solidFill>
                  <a:schemeClr val="dk1"/>
                </a:solidFill>
              </a:rPr>
              <a:t> might have cameras and sensors to perceive its surroundings and motors to move or manipulate objects.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 software agent</a:t>
            </a:r>
            <a:r>
              <a:rPr lang="en">
                <a:solidFill>
                  <a:schemeClr val="dk1"/>
                </a:solidFill>
              </a:rPr>
              <a:t> (like a program) might receive inputs like keystrokes or data and respond by displaying information on a screen or sending data over a network.</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Percepts and Actions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information that an agent perceives at any moment is called a </a:t>
            </a:r>
            <a:r>
              <a:rPr b="1" lang="en">
                <a:solidFill>
                  <a:schemeClr val="dk1"/>
                </a:solidFill>
              </a:rPr>
              <a:t>percept</a:t>
            </a:r>
            <a:r>
              <a:rPr lang="en">
                <a:solidFill>
                  <a:schemeClr val="dk1"/>
                </a:solidFill>
              </a:rPr>
              <a:t>. The sequence of all percepts an agent has ever received is known as its </a:t>
            </a:r>
            <a:r>
              <a:rPr b="1" lang="en">
                <a:solidFill>
                  <a:schemeClr val="dk1"/>
                </a:solidFill>
              </a:rPr>
              <a:t>percept sequence</a:t>
            </a:r>
            <a:r>
              <a:rPr lang="en">
                <a:solidFill>
                  <a:schemeClr val="dk1"/>
                </a:solidFill>
              </a:rPr>
              <a:t>. An agent’s actions are determined by this sequence. For instance, a simple vacuum cleaner agent might decide to move to another spot or suck up dirt based on whether the current location is dirty or clean.</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Agent Function vs. Agent Program</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behavior of an agent can be described by its </a:t>
            </a:r>
            <a:r>
              <a:rPr b="1" lang="en">
                <a:solidFill>
                  <a:schemeClr val="dk1"/>
                </a:solidFill>
              </a:rPr>
              <a:t>agent function</a:t>
            </a:r>
            <a:r>
              <a:rPr lang="en">
                <a:solidFill>
                  <a:schemeClr val="dk1"/>
                </a:solidFill>
              </a:rPr>
              <a:t>, which is a rule that maps any given percept sequence to an action. This function is like a massive table that, theoretically, lists all possible percept sequences and the corresponding actions the agent would take.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However, in practice, the agent function is implemented by an </a:t>
            </a:r>
            <a:r>
              <a:rPr b="1" lang="en">
                <a:solidFill>
                  <a:schemeClr val="dk1"/>
                </a:solidFill>
              </a:rPr>
              <a:t>agent program</a:t>
            </a:r>
            <a:r>
              <a:rPr lang="en">
                <a:solidFill>
                  <a:schemeClr val="dk1"/>
                </a:solidFill>
              </a:rPr>
              <a:t>—a concrete set of instructions or code that runs on a physical system, like a computer or robot.</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Example: The Vacuum Cleaner World</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To make these ideas clearer, consider a simple example: a vacuum cleaner operating in a world with two locations, A and B. The vacuum cleaner perceives whether the square it's in is clean or dirty. Based on this, it can choose to suck up dirt, move left, or move right. The way the vacuum cleaner makes decisions can be captured in a table that shows what it does for each possible situation.</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Rational Agents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goal is to design agents that behave rationally—meaning they always take the best possible actions given what they know about their environment. What makes an agent rational depends on the environment it operates in and the information available to it. Some environments are more challenging than others, requiring more sophisticated decision-making.</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This chapter introduces basic designs for agents and lays the foundation for understanding how to build intelligent systems that can operate effectively in various environments.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faecc329d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faecc329d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Thinking Humanly: Cognitive Modeling</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Cognitive Modeling:</a:t>
            </a:r>
            <a:r>
              <a:rPr lang="en">
                <a:solidFill>
                  <a:schemeClr val="dk1"/>
                </a:solidFill>
              </a:rPr>
              <a:t> This approach is about understanding how humans think and then trying to create a program that thinks the same way.</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How do we do this?</a:t>
            </a:r>
            <a:r>
              <a:rPr lang="en">
                <a:solidFill>
                  <a:schemeClr val="dk1"/>
                </a:solidFill>
              </a:rPr>
              <a:t> Scientists study human thought through things like introspection (thinking about how we think), experiments, and brain imaging.</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Example:</a:t>
            </a:r>
            <a:r>
              <a:rPr lang="en">
                <a:solidFill>
                  <a:schemeClr val="dk1"/>
                </a:solidFill>
              </a:rPr>
              <a:t> A computer program designed to solve puzzles in the same steps and manner a human would.</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2f7068f2ab4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2f7068f2ab4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Understanding Rationality in Agents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this section, we delve into what makes an agent rational and how this concept plays out in practice. Let’s break it down step by step.</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What Makes an Agent Rational?</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To determine if an agent is rational, we consider four main factors:</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Performance Measure</a:t>
            </a:r>
            <a:r>
              <a:rPr lang="en">
                <a:solidFill>
                  <a:schemeClr val="dk1"/>
                </a:solidFill>
              </a:rPr>
              <a:t>: This defines how we judge the success of the agent’s actions. For example, if the goal is to clean a room, the performance measure might be the number of clean areas within a given time.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Prior Knowledge</a:t>
            </a:r>
            <a:r>
              <a:rPr lang="en">
                <a:solidFill>
                  <a:schemeClr val="dk1"/>
                </a:solidFill>
              </a:rPr>
              <a:t>: This is what the agent already knows about the environment before it starts acting. For instance, if the vacuum cleaner knows there are only two rooms, it will plan its actions based on this information.</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Available Actions</a:t>
            </a:r>
            <a:r>
              <a:rPr lang="en">
                <a:solidFill>
                  <a:schemeClr val="dk1"/>
                </a:solidFill>
              </a:rPr>
              <a:t>: These are the actions the agent can take. In the vacuum cleaner example, the actions are moving left, moving right, or sucking up dirt.</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Percept Sequence</a:t>
            </a:r>
            <a:r>
              <a:rPr lang="en">
                <a:solidFill>
                  <a:schemeClr val="dk1"/>
                </a:solidFill>
              </a:rPr>
              <a:t>: This is the history of what the agent has perceived so far. If the vacuum cleaner knows that a particular room is dirty, it will decide to clean it based on this information.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Definition of a Rational Agent</a:t>
            </a:r>
            <a:r>
              <a:rPr lang="en">
                <a:solidFill>
                  <a:schemeClr val="dk1"/>
                </a:solidFill>
              </a:rPr>
              <a:t>: An agent is rational if, for any given percept sequence, it selects an action that is expected to maximize its performance measure based on what it knows and has perceived.</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Example: The Vacuum Cleaner Agent</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Imagine a vacuum cleaner that can either clean dirt or move between two rooms. Whether it’s rational depends on several factors: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Performance Measure</a:t>
            </a:r>
            <a:r>
              <a:rPr lang="en">
                <a:solidFill>
                  <a:schemeClr val="dk1"/>
                </a:solidFill>
              </a:rPr>
              <a:t>: Suppose the vacuum cleaner gets one point for each clean room it achieves during its operation.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Prior Knowledge</a:t>
            </a:r>
            <a:r>
              <a:rPr lang="en">
                <a:solidFill>
                  <a:schemeClr val="dk1"/>
                </a:solidFill>
              </a:rPr>
              <a:t>: The vacuum cleaner knows there are two rooms but doesn’t know where the dirt is or where it starts.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Available Actions</a:t>
            </a:r>
            <a:r>
              <a:rPr lang="en">
                <a:solidFill>
                  <a:schemeClr val="dk1"/>
                </a:solidFill>
              </a:rPr>
              <a:t>: The vacuum can move left, move right, or clean.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Percept Sequence</a:t>
            </a:r>
            <a:r>
              <a:rPr lang="en">
                <a:solidFill>
                  <a:schemeClr val="dk1"/>
                </a:solidFill>
              </a:rPr>
              <a:t>: It knows the state (clean or dirty) of the room it’s currently in.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If the vacuum cleaner’s actions are based on these factors and it’s designed to clean effectively, it can be considered rational. However, if the environment changes or new conditions arise (e.g., dirt reappearing or unknown rooms), the initial design might not be the best.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Omniscience vs. Rationality</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Omniscience</a:t>
            </a:r>
            <a:r>
              <a:rPr lang="en">
                <a:solidFill>
                  <a:schemeClr val="dk1"/>
                </a:solidFill>
              </a:rPr>
              <a:t> means knowing everything, including the outcomes of all actions. However, no agent can be omniscient. Rationality doesn’t require knowing the future or having perfect knowledge. For instance, if you cross a street safely without knowing a plane might drop a door on you, you’re still considered rational if you make decisions based on available information and typical scenarios.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Learning and Autonomy</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Learning</a:t>
            </a:r>
            <a:r>
              <a:rPr lang="en">
                <a:solidFill>
                  <a:schemeClr val="dk1"/>
                </a:solidFill>
              </a:rPr>
              <a:t>: Rational agents should be able to learn from their experiences. For instance, if the vacuum cleaner discovers that dirt appears in certain patterns, it can adjust its cleaning strategy accordingly.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Autonomy</a:t>
            </a:r>
            <a:r>
              <a:rPr lang="en">
                <a:solidFill>
                  <a:schemeClr val="dk1"/>
                </a:solidFill>
              </a:rPr>
              <a:t>: This is about an agent’s ability to operate independently of detailed instructions. A more autonomous agent can adapt and make decisions based on its experiences rather than just following pre-set rules.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Example of a Non-Learning Agent</a:t>
            </a:r>
            <a:r>
              <a:rPr lang="en">
                <a:solidFill>
                  <a:schemeClr val="dk1"/>
                </a:solidFill>
              </a:rPr>
              <a:t>: A dung beetle, which continues its task even if its dung ball is removed, shows limited learning capability. It acts on pre-set behavior rather than adjusting to changes in its environment.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 rational agent that can learn and adapt will perform better in various situations. For instance, a vacuum cleaner that learns about dirt patterns will be more efficient than one that doesn’t.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summary, rationality involves making the best possible decisions with the information available and adapting as needed. Learning and autonomy enhance an agent’s rationality by allowing it to adjust to new situations and make better decisions over time.</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2f7068f2ab4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2f7068f2ab4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Specifying the Task Environment</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When designing an intelligent agent, it’s crucial to understand its task environment. This includes specifying:</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Performance Measure</a:t>
            </a:r>
            <a:r>
              <a:rPr lang="en">
                <a:solidFill>
                  <a:schemeClr val="dk1"/>
                </a:solidFill>
              </a:rPr>
              <a:t>: What determines if the agent is doing well.</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Environment</a:t>
            </a:r>
            <a:r>
              <a:rPr lang="en">
                <a:solidFill>
                  <a:schemeClr val="dk1"/>
                </a:solidFill>
              </a:rPr>
              <a:t>: The surroundings and conditions the agent operates in.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Actuators</a:t>
            </a:r>
            <a:r>
              <a:rPr lang="en">
                <a:solidFill>
                  <a:schemeClr val="dk1"/>
                </a:solidFill>
              </a:rPr>
              <a:t>: The tools or mechanisms the agent uses to interact with its environment.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Sensors</a:t>
            </a:r>
            <a:r>
              <a:rPr lang="en">
                <a:solidFill>
                  <a:schemeClr val="dk1"/>
                </a:solidFill>
              </a:rPr>
              <a:t>: The devices or methods the agent uses to gather information from its environment.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Example 1: Automated Taxi Driver</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1. Performance Measure:</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For an automated taxi driver, the performance measure could include various factors like safety, speed, legality, passenger comfort, and maximizing profits. Ideally, the taxi should get passengers to their destinations safely and quickly while minimizing fuel consumption and legal issues.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2. Environment:</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environment for the taxi includes all the roads it will travel on, other vehicles, pedestrians, traffic signals, and potential hazards like potholes or roadworks. It also includes interacting with passengers and handling varying weather conditions. For instance, driving in a city with heavy traffic is different from driving in a quiet rural area.</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3. Actuators: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actuators in the taxi are the systems that control the vehicle’s movement and operations. These include the steering wheel, accelerator, brakes, signal indicators, and possibly even a display screen or voice system to interact with passengers.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4. Sensors: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sensors provide the agent with information about its surroundings. For the taxi, this includes cameras for visual input, sonar or radar for distance measurement, GPS for location tracking, and various internal sensors for monitoring the vehicle’s condition, like speedometers and accelerometers.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Example in Practice:</a:t>
            </a:r>
            <a:r>
              <a:rPr lang="en">
                <a:solidFill>
                  <a:schemeClr val="dk1"/>
                </a:solidFill>
              </a:rPr>
              <a:t> Imagine a city taxi that must navigate through both busy streets and quieter suburban areas. The automated system needs to balance speed (to ensure the passenger arrives on time) with safety (to avoid accidents or traffic violations). Sensors detect pedestrians and traffic signals, while actuators adjust the vehicle's speed and direction. If the taxi encounters a roadblock, it must quickly re-route to ensure minimal disruption to the trip.</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Example 2: Medical Diagnosis System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1. Performance Measure:</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goal of a medical diagnosis system is to accurately diagnose diseases and reduce healthcare costs. Success is measured by how correctly the system identifies health conditions and suggests appropriate treatments or referrals.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2. Environment:</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environment here consists of patient data, hospital staff, and possibly medical records. This environment includes various health indicators like symptoms, test results, and patient history.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3. Actuators: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actuators include systems that display diagnostic results, suggest tests, or generate reports. For example, the system might print out a diagnosis or send recommendations to a healthcare provider.</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4. Sensors: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Sensors in this context are the inputs the system uses, such as keyboard entries of symptoms, test results, and patient feedback. These inputs are used to evaluate and analyze the patient's condition.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Example in Practice:</a:t>
            </a:r>
            <a:r>
              <a:rPr lang="en">
                <a:solidFill>
                  <a:schemeClr val="dk1"/>
                </a:solidFill>
              </a:rPr>
              <a:t> Consider a system used by doctors to diagnose diseases based on a patient’s symptoms. The system might ask the patient about their symptoms, analyze medical history, and then provide a diagnosis. If the system receives data indicating a severe condition, it might suggest immediate tests or treatments. The performance measure would be how accurately and efficiently it can diagnose and reduce healthcare costs.</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Properties of Task Environments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Understanding these properties helps in designing agents that can operate effectively in their environments:</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Fully Observable vs. Partially Observable:</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Fully Observable</a:t>
            </a:r>
            <a:r>
              <a:rPr lang="en">
                <a:solidFill>
                  <a:schemeClr val="dk1"/>
                </a:solidFill>
              </a:rPr>
              <a:t>: If an agent can see or measure everything necessary to make a decision. For instance, a chess game is fully observable because all pieces are visible.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Partially Observable</a:t>
            </a:r>
            <a:r>
              <a:rPr lang="en">
                <a:solidFill>
                  <a:schemeClr val="dk1"/>
                </a:solidFill>
              </a:rPr>
              <a:t>: If some information is missing or hidden. For example, in poker, players can’t see each other's cards, making it partially observable.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Single Agent vs. Multiagent:</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Single Agent</a:t>
            </a:r>
            <a:r>
              <a:rPr lang="en">
                <a:solidFill>
                  <a:schemeClr val="dk1"/>
                </a:solidFill>
              </a:rPr>
              <a:t>: Operates in isolation. For example, a chess player alone is a single agent.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Multiagent</a:t>
            </a:r>
            <a:r>
              <a:rPr lang="en">
                <a:solidFill>
                  <a:schemeClr val="dk1"/>
                </a:solidFill>
              </a:rPr>
              <a:t>: Interacts with other agents. For instance, in multiplayer online games, each player is an agent interacting with others.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Deterministic vs. Stochastic:</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Deterministic</a:t>
            </a:r>
            <a:r>
              <a:rPr lang="en">
                <a:solidFill>
                  <a:schemeClr val="dk1"/>
                </a:solidFill>
              </a:rPr>
              <a:t>: Outcomes are predictable. For example, if you know all rules and initial conditions in chess, you can predict the next state of the game.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Stochastic</a:t>
            </a:r>
            <a:r>
              <a:rPr lang="en">
                <a:solidFill>
                  <a:schemeClr val="dk1"/>
                </a:solidFill>
              </a:rPr>
              <a:t>: Outcomes involve randomness. For example, weather predictions are stochastic because they involve uncertainties.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Episodic vs. Sequential:</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Episodic</a:t>
            </a:r>
            <a:r>
              <a:rPr lang="en">
                <a:solidFill>
                  <a:schemeClr val="dk1"/>
                </a:solidFill>
              </a:rPr>
              <a:t>: Each action or decision is independent. For example, a part-picking robot on a conveyor belt treats each part individually without affecting future decisions.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Sequential</a:t>
            </a:r>
            <a:r>
              <a:rPr lang="en">
                <a:solidFill>
                  <a:schemeClr val="dk1"/>
                </a:solidFill>
              </a:rPr>
              <a:t>: Actions affect future decisions. For example, in a chess game, each move affects subsequent moves.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Static vs. Dynamic:</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Static</a:t>
            </a:r>
            <a:r>
              <a:rPr lang="en">
                <a:solidFill>
                  <a:schemeClr val="dk1"/>
                </a:solidFill>
              </a:rPr>
              <a:t>: The environment does not change while the agent is deliberating. For example, solving a crossword puzzle is static because the puzzle remains the same while you work on it.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Dynamic</a:t>
            </a:r>
            <a:r>
              <a:rPr lang="en">
                <a:solidFill>
                  <a:schemeClr val="dk1"/>
                </a:solidFill>
              </a:rPr>
              <a:t>: The environment changes. For instance, taxi driving is dynamic because traffic conditions change while the vehicle is moving.</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Discrete vs. Continuous: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Discrete</a:t>
            </a:r>
            <a:r>
              <a:rPr lang="en">
                <a:solidFill>
                  <a:schemeClr val="dk1"/>
                </a:solidFill>
              </a:rPr>
              <a:t>: The state and actions are distinct and countable. For example, chess has a finite number of possible moves and positions.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Continuous</a:t>
            </a:r>
            <a:r>
              <a:rPr lang="en">
                <a:solidFill>
                  <a:schemeClr val="dk1"/>
                </a:solidFill>
              </a:rPr>
              <a:t>: The state and actions can vary smoothly. For example, taxi driving involves continuous variables like speed and direction.</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Known vs. Unknown:</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Known</a:t>
            </a:r>
            <a:r>
              <a:rPr lang="en">
                <a:solidFill>
                  <a:schemeClr val="dk1"/>
                </a:solidFill>
              </a:rPr>
              <a:t>: The rules and outcomes are fully understood. For instance, a chess game with known rules.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Unknown</a:t>
            </a:r>
            <a:r>
              <a:rPr lang="en">
                <a:solidFill>
                  <a:schemeClr val="dk1"/>
                </a:solidFill>
              </a:rPr>
              <a:t>: The environment’s rules or outcomes are not fully understood. For example, a new video game where you don’t know the effects of different actions until you try them.</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By understanding these properties and using specific examples, you can design and evaluate agents more effectively based on the nature of their task environments.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2f7068f2ab4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2f7068f2ab4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The Structure of Agents: A Detailed Explanation with Examples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To understand how intelligent agents operate, we need to explore their internal structure. The fundamental goal of AI is to design an </a:t>
            </a:r>
            <a:r>
              <a:rPr b="1" lang="en">
                <a:solidFill>
                  <a:schemeClr val="dk1"/>
                </a:solidFill>
              </a:rPr>
              <a:t>agent program</a:t>
            </a:r>
            <a:r>
              <a:rPr lang="en">
                <a:solidFill>
                  <a:schemeClr val="dk1"/>
                </a:solidFill>
              </a:rPr>
              <a:t> that effectively maps percepts (what the agent perceives) to actions (how the agent responds). This program runs on a physical platform known as the </a:t>
            </a:r>
            <a:r>
              <a:rPr b="1" lang="en">
                <a:solidFill>
                  <a:schemeClr val="dk1"/>
                </a:solidFill>
              </a:rPr>
              <a:t>architecture</a:t>
            </a:r>
            <a:r>
              <a:rPr lang="en">
                <a:solidFill>
                  <a:schemeClr val="dk1"/>
                </a:solidFill>
              </a:rPr>
              <a:t>, which includes sensors (for perceiving the environment) and actuators (for acting within the environment).</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Architecture and Agent Program</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relationship between an agent and its components can be expressed as: Agent=Architecture+Program\text{Agent} = \text{Architecture} + \text{Program}Agent=Architecture+Program</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Architecture</a:t>
            </a:r>
            <a:r>
              <a:rPr lang="en">
                <a:solidFill>
                  <a:schemeClr val="dk1"/>
                </a:solidFill>
              </a:rPr>
              <a:t>: This refers to the physical or virtual platform that houses the agent. It could be anything from a simple computer to a complex robotic system with multiple sensors and actuators. For example, a robotic vacuum cleaner would have sensors to detect dirt and walls, and actuators to move and clean.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Agent Program</a:t>
            </a:r>
            <a:r>
              <a:rPr lang="en">
                <a:solidFill>
                  <a:schemeClr val="dk1"/>
                </a:solidFill>
              </a:rPr>
              <a:t>: This is the software that processes the inputs (percepts) received by the sensors and decides what actions to take based on those inputs. For instance, the program for the robotic vacuum cleaner would include instructions like "if dirt is detected, activate the vacuum."</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agent program is designed to fit the architecture. If the architecture includes wheels, the program must include instructions for moving. If the architecture has a camera, the program should process visual inputs.</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Simple Reflex Agents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simplest form of an agent is the </a:t>
            </a:r>
            <a:r>
              <a:rPr b="1" lang="en">
                <a:solidFill>
                  <a:schemeClr val="dk1"/>
                </a:solidFill>
              </a:rPr>
              <a:t>simple reflex agent</a:t>
            </a:r>
            <a:r>
              <a:rPr lang="en">
                <a:solidFill>
                  <a:schemeClr val="dk1"/>
                </a:solidFill>
              </a:rPr>
              <a:t>. This type of agent makes decisions based solely on the current percept, ignoring all past percepts. The decision process is straightforward: the agent perceives something and reacts to it immediately.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Example: Vacuum Cleaner Agent</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Consider a simple vacuum cleaner agent operating in a two-room environment: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Percepts</a:t>
            </a:r>
            <a:r>
              <a:rPr lang="en">
                <a:solidFill>
                  <a:schemeClr val="dk1"/>
                </a:solidFill>
              </a:rPr>
              <a:t>: The agent knows its current location (Room A or Room B) and whether that location is dirty.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Actions</a:t>
            </a:r>
            <a:r>
              <a:rPr lang="en">
                <a:solidFill>
                  <a:schemeClr val="dk1"/>
                </a:solidFill>
              </a:rPr>
              <a:t>: The agent can move left, move right, or suck up dirt.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agent’s program can be as simple as: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plaintext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Copy code</a:t>
            </a:r>
            <a:endParaRPr>
              <a:solidFill>
                <a:schemeClr val="dk1"/>
              </a:solidFill>
            </a:endParaRPr>
          </a:p>
          <a:p>
            <a:pPr indent="0" lvl="0" marL="0" rtl="0" algn="l">
              <a:spcBef>
                <a:spcPts val="0"/>
              </a:spcBef>
              <a:spcAft>
                <a:spcPts val="0"/>
              </a:spcAft>
              <a:buNone/>
            </a:pPr>
            <a:r>
              <a:rPr lang="en">
                <a:solidFill>
                  <a:srgbClr val="188038"/>
                </a:solidFill>
                <a:latin typeface="Roboto Mono"/>
                <a:ea typeface="Roboto Mono"/>
                <a:cs typeface="Roboto Mono"/>
                <a:sym typeface="Roboto Mono"/>
              </a:rPr>
              <a:t>if status = Dirty then return Suck</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en">
                <a:solidFill>
                  <a:srgbClr val="188038"/>
                </a:solidFill>
                <a:latin typeface="Roboto Mono"/>
                <a:ea typeface="Roboto Mono"/>
                <a:cs typeface="Roboto Mono"/>
                <a:sym typeface="Roboto Mono"/>
              </a:rPr>
              <a:t>else if location = A then return Right</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en">
                <a:solidFill>
                  <a:srgbClr val="188038"/>
                </a:solidFill>
                <a:latin typeface="Roboto Mono"/>
                <a:ea typeface="Roboto Mono"/>
                <a:cs typeface="Roboto Mono"/>
                <a:sym typeface="Roboto Mono"/>
              </a:rPr>
              <a:t>else if location = B then return Left</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This program doesn’t consider the history of actions or percepts; it just reacts to the current situation. If the current room is dirty, the agent will clean it. If the room is clean, the agent will move to the other room.</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Strengths</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Simplicity</a:t>
            </a:r>
            <a:r>
              <a:rPr lang="en">
                <a:solidFill>
                  <a:schemeClr val="dk1"/>
                </a:solidFill>
              </a:rPr>
              <a:t>: These agents are easy to design and implement.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Efficiency</a:t>
            </a:r>
            <a:r>
              <a:rPr lang="en">
                <a:solidFill>
                  <a:schemeClr val="dk1"/>
                </a:solidFill>
              </a:rPr>
              <a:t>: They react quickly to changes in their environment.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Limitations</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Lack of Memory</a:t>
            </a:r>
            <a:r>
              <a:rPr lang="en">
                <a:solidFill>
                  <a:schemeClr val="dk1"/>
                </a:solidFill>
              </a:rPr>
              <a:t>: Since these agents do not remember past actions or percepts, they can struggle in more complex environments where history matters. For example, if the agent forgets where it has already cleaned, it might waste time revisiting clean areas.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Limited Decision-Making</a:t>
            </a:r>
            <a:r>
              <a:rPr lang="en">
                <a:solidFill>
                  <a:schemeClr val="dk1"/>
                </a:solidFill>
              </a:rPr>
              <a:t>: Simple reflex agents can only handle environments where the correct action depends solely on the current percept. They fail in situations where decisions require knowledge of the history of percepts.</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Randomization in Simple Reflex Agents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some situations, simple reflex agents can become stuck in infinite loops, especially if the environment is partially observable. For example, if our vacuum cleaner can’t detect its location and only knows whether an area is clean or dirty, it might get stuck moving back and forth between two clean areas.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To address this, we can introduce </a:t>
            </a:r>
            <a:r>
              <a:rPr b="1" lang="en">
                <a:solidFill>
                  <a:schemeClr val="dk1"/>
                </a:solidFill>
              </a:rPr>
              <a:t>randomization</a:t>
            </a:r>
            <a:r>
              <a:rPr lang="en">
                <a:solidFill>
                  <a:schemeClr val="dk1"/>
                </a:solidFill>
              </a:rPr>
              <a:t>. For instance, if the vacuum perceives a clean area, it could randomly choose whether to move left or right. This randomness helps the agent escape from potential loops and can lead to better performance in some cases.</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Practical Example: Automated Taxi Driver</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Imagine an automated taxi driver as a more complex agent: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Percepts</a:t>
            </a:r>
            <a:r>
              <a:rPr lang="en">
                <a:solidFill>
                  <a:schemeClr val="dk1"/>
                </a:solidFill>
              </a:rPr>
              <a:t>: The taxi receives a continuous stream of data, such as the positions of nearby cars, traffic signals, and GPS data.</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Actions</a:t>
            </a:r>
            <a:r>
              <a:rPr lang="en">
                <a:solidFill>
                  <a:schemeClr val="dk1"/>
                </a:solidFill>
              </a:rPr>
              <a:t>: The taxi can steer, accelerate, brake, or communicate with passengers.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 simple reflex agent in this scenario might be programmed to brake whenever it perceives the brake lights of the car ahead. While this works in straightforward situations, it may fail in complex environments where understanding the context (e.g., traffic patterns, road conditions) is necessary.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For instance, if the car in front has a malfunctioning brake light, the taxi could make incorrect decisions based on that faulty percept alone. This highlights the limitation of simple reflex agents—they are not suited for environments requiring more sophisticated decision-making capabilities.</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Summary</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Simple reflex agents represent the most basic form of intelligent behavior, where actions are directly triggered by current percepts without considering past experiences. While easy to implement and suitable for simple tasks, they fall short in environments where memory, context, and deeper analysis are essential for making rational decisions.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2f7068f2ab4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2f7068f2ab4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2.4.3 Model-Based Reflex Agents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Concept Overview</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Partial Observability</a:t>
            </a:r>
            <a:r>
              <a:rPr lang="en">
                <a:solidFill>
                  <a:schemeClr val="dk1"/>
                </a:solidFill>
              </a:rPr>
              <a:t>: Agents often can't observe the entire environment. To function effectively, they maintain an </a:t>
            </a:r>
            <a:r>
              <a:rPr b="1" lang="en">
                <a:solidFill>
                  <a:schemeClr val="dk1"/>
                </a:solidFill>
              </a:rPr>
              <a:t>internal state</a:t>
            </a:r>
            <a:r>
              <a:rPr lang="en">
                <a:solidFill>
                  <a:schemeClr val="dk1"/>
                </a:solidFill>
              </a:rPr>
              <a:t> that helps track aspects of the environment not currently visible.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Internal State</a:t>
            </a:r>
            <a:r>
              <a:rPr lang="en">
                <a:solidFill>
                  <a:schemeClr val="dk1"/>
                </a:solidFill>
              </a:rPr>
              <a:t>: This state is based on the agent's </a:t>
            </a:r>
            <a:r>
              <a:rPr b="1" lang="en">
                <a:solidFill>
                  <a:schemeClr val="dk1"/>
                </a:solidFill>
              </a:rPr>
              <a:t>percept history</a:t>
            </a:r>
            <a:r>
              <a:rPr lang="en">
                <a:solidFill>
                  <a:schemeClr val="dk1"/>
                </a:solidFill>
              </a:rPr>
              <a:t>, helping it infer the current state of the world. For example, in a braking scenario, an agent might track when the brake lights of a car turn on or off, even if it can't see them continuously.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Updating Internal State</a:t>
            </a:r>
            <a:r>
              <a:rPr lang="en">
                <a:solidFill>
                  <a:schemeClr val="dk1"/>
                </a:solidFill>
              </a:rPr>
              <a:t>: Requires two types of knowledge:</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b="1" lang="en">
                <a:solidFill>
                  <a:schemeClr val="dk1"/>
                </a:solidFill>
              </a:rPr>
              <a:t>World Evolution</a:t>
            </a:r>
            <a:r>
              <a:rPr lang="en">
                <a:solidFill>
                  <a:schemeClr val="dk1"/>
                </a:solidFill>
              </a:rPr>
              <a:t>: Understanding how the world changes over time, independent of the agent's actions (e.g., a car overtaking from behind will likely be closer than before).</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b="1" lang="en">
                <a:solidFill>
                  <a:schemeClr val="dk1"/>
                </a:solidFill>
              </a:rPr>
              <a:t>Action Effects</a:t>
            </a:r>
            <a:r>
              <a:rPr lang="en">
                <a:solidFill>
                  <a:schemeClr val="dk1"/>
                </a:solidFill>
              </a:rPr>
              <a:t>: Understanding how the agent's actions alter the environment (e.g., turning the steering wheel to the right turns the car right).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Model-Based Agents</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These agents use a </a:t>
            </a:r>
            <a:r>
              <a:rPr b="1" lang="en">
                <a:solidFill>
                  <a:schemeClr val="dk1"/>
                </a:solidFill>
              </a:rPr>
              <a:t>model of the world</a:t>
            </a:r>
            <a:r>
              <a:rPr lang="en">
                <a:solidFill>
                  <a:schemeClr val="dk1"/>
                </a:solidFill>
              </a:rPr>
              <a:t> to update their internal state and choose actions. This model could be simple (like Boolean circuits) or complex (like detailed scientific models).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Example</a:t>
            </a:r>
            <a:r>
              <a:rPr lang="en">
                <a:solidFill>
                  <a:schemeClr val="dk1"/>
                </a:solidFill>
              </a:rPr>
              <a:t>: An automated taxi that can't see around a stopped truck but guesses the cause of the hold-up based on its internal state.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Best Guess</a:t>
            </a:r>
            <a:r>
              <a:rPr lang="en">
                <a:solidFill>
                  <a:schemeClr val="dk1"/>
                </a:solidFill>
              </a:rPr>
              <a:t>: Agents in partially observable environments often operate on the "best guess" of the current state.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Figures Explanation</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Figure 2.11</a:t>
            </a:r>
            <a:r>
              <a:rPr lang="en">
                <a:solidFill>
                  <a:schemeClr val="dk1"/>
                </a:solidFill>
              </a:rPr>
              <a:t>: Illustrates the structure of a model-based reflex agent, showing how it updates its state based on the current percept and its internal model.</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Figure 2.12</a:t>
            </a:r>
            <a:r>
              <a:rPr lang="en">
                <a:solidFill>
                  <a:schemeClr val="dk1"/>
                </a:solidFill>
              </a:rPr>
              <a:t>: Shows the agent's program, highlighting the function </a:t>
            </a:r>
            <a:r>
              <a:rPr lang="en">
                <a:solidFill>
                  <a:srgbClr val="188038"/>
                </a:solidFill>
                <a:latin typeface="Roboto Mono"/>
                <a:ea typeface="Roboto Mono"/>
                <a:cs typeface="Roboto Mono"/>
                <a:sym typeface="Roboto Mono"/>
              </a:rPr>
              <a:t>UPDATE-STATE</a:t>
            </a:r>
            <a:r>
              <a:rPr lang="en">
                <a:solidFill>
                  <a:schemeClr val="dk1"/>
                </a:solidFill>
              </a:rPr>
              <a:t>, which is crucial for maintaining and updating the internal state.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2.4.4 Goal-Based Agents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Concept Overview</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Goals</a:t>
            </a:r>
            <a:r>
              <a:rPr lang="en">
                <a:solidFill>
                  <a:schemeClr val="dk1"/>
                </a:solidFill>
              </a:rPr>
              <a:t>: Sometimes, knowing the current state isn't enough. An agent also needs to know what it is trying to achieve, i.e., its </a:t>
            </a:r>
            <a:r>
              <a:rPr b="1" lang="en">
                <a:solidFill>
                  <a:schemeClr val="dk1"/>
                </a:solidFill>
              </a:rPr>
              <a:t>goal</a:t>
            </a:r>
            <a:r>
              <a:rPr lang="en">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Decision-Making</a:t>
            </a:r>
            <a:r>
              <a:rPr lang="en">
                <a:solidFill>
                  <a:schemeClr val="dk1"/>
                </a:solidFill>
              </a:rPr>
              <a:t>: Involves determining the actions that will lead to the goal based on the agent's model of the world.</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Goal-Based Agents</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Structure</a:t>
            </a:r>
            <a:r>
              <a:rPr lang="en">
                <a:solidFill>
                  <a:schemeClr val="dk1"/>
                </a:solidFill>
              </a:rPr>
              <a:t>: Figure 2.13 shows a goal-based agent, which keeps track of the current world state and its goals, choosing actions that will help achieve these goals.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Future-Oriented Thinking</a:t>
            </a:r>
            <a:r>
              <a:rPr lang="en">
                <a:solidFill>
                  <a:schemeClr val="dk1"/>
                </a:solidFill>
              </a:rPr>
              <a:t>: Unlike reflex agents, goal-based agents consider the future ("What will happen if I do this?").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Flexibility</a:t>
            </a:r>
            <a:r>
              <a:rPr lang="en">
                <a:solidFill>
                  <a:schemeClr val="dk1"/>
                </a:solidFill>
              </a:rPr>
              <a:t>: Goal-based agents are more adaptable than reflex agents because their decision-making is based on explicit knowledge of goals and actions. For instance, they can easily adapt to changes in the environment (like rain affecting braking distance).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2.4.5 Utility-Based Agents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Concept Overview</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Beyond Goals</a:t>
            </a:r>
            <a:r>
              <a:rPr lang="en">
                <a:solidFill>
                  <a:schemeClr val="dk1"/>
                </a:solidFill>
              </a:rPr>
              <a:t>: Goals only distinguish between desirable and undesirable states. However, in complex environments, we need a finer distinction—</a:t>
            </a:r>
            <a:r>
              <a:rPr b="1" lang="en">
                <a:solidFill>
                  <a:schemeClr val="dk1"/>
                </a:solidFill>
              </a:rPr>
              <a:t>utility</a:t>
            </a:r>
            <a:r>
              <a:rPr lang="en">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Utility</a:t>
            </a:r>
            <a:r>
              <a:rPr lang="en">
                <a:solidFill>
                  <a:schemeClr val="dk1"/>
                </a:solidFill>
              </a:rPr>
              <a:t>: Measures how "happy" or "satisfied" the agent would be in different states. This allows the agent to evaluate multiple possible outcomes, not just goal achievement.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Utility-Based Agents</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Expected Utility</a:t>
            </a:r>
            <a:r>
              <a:rPr lang="en">
                <a:solidFill>
                  <a:schemeClr val="dk1"/>
                </a:solidFill>
              </a:rPr>
              <a:t>: These agents aim to maximize their </a:t>
            </a:r>
            <a:r>
              <a:rPr b="1" lang="en">
                <a:solidFill>
                  <a:schemeClr val="dk1"/>
                </a:solidFill>
              </a:rPr>
              <a:t>expected utility</a:t>
            </a:r>
            <a:r>
              <a:rPr lang="en">
                <a:solidFill>
                  <a:schemeClr val="dk1"/>
                </a:solidFill>
              </a:rPr>
              <a:t>—a measure that combines the probability of outcomes with their utility.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Decision-Making Under Uncertainty</a:t>
            </a:r>
            <a:r>
              <a:rPr lang="en">
                <a:solidFill>
                  <a:schemeClr val="dk1"/>
                </a:solidFill>
              </a:rPr>
              <a:t>: Utility-based agents are particularly useful when dealing with uncertainty or when multiple conflicting goals exist.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Figures Explanation</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Figure 2.14</a:t>
            </a:r>
            <a:r>
              <a:rPr lang="en">
                <a:solidFill>
                  <a:schemeClr val="dk1"/>
                </a:solidFill>
              </a:rPr>
              <a:t>: Depicts a model-based, utility-based agent. It uses a utility function to choose actions that maximize expected utility, providing a structured approach to decision-making in uncertain environments.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Summary:</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Model-Based Reflex Agents</a:t>
            </a:r>
            <a:r>
              <a:rPr lang="en">
                <a:solidFill>
                  <a:schemeClr val="dk1"/>
                </a:solidFill>
              </a:rPr>
              <a:t>: Keep an internal state to handle partial observability.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Goal-Based Agents</a:t>
            </a:r>
            <a:r>
              <a:rPr lang="en">
                <a:solidFill>
                  <a:schemeClr val="dk1"/>
                </a:solidFill>
              </a:rPr>
              <a:t>: Use goals to guide decision-making, considering future outcomes.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Utility-Based Agents</a:t>
            </a:r>
            <a:r>
              <a:rPr lang="en">
                <a:solidFill>
                  <a:schemeClr val="dk1"/>
                </a:solidFill>
              </a:rPr>
              <a:t>: Maximize expected utility, providing a nuanced approach to decision-making under uncertainty.</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f7068f2ab4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2f7068f2ab4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Learning Agents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Overview</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Traditional Programming vs. Learning</a:t>
            </a:r>
            <a:r>
              <a:rPr lang="en">
                <a:solidFill>
                  <a:schemeClr val="dk1"/>
                </a:solidFill>
              </a:rPr>
              <a:t>: Turing (1950) highlighted the impracticality of hand-programming intelligent machines, advocating for machines that learn through experience, a method that is now foundational in AI.</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Advantages of Learning</a:t>
            </a:r>
            <a:r>
              <a:rPr lang="en">
                <a:solidFill>
                  <a:schemeClr val="dk1"/>
                </a:solidFill>
              </a:rPr>
              <a:t>: Learning enables agents to adapt to initially unknown environments, improving their competence beyond initial programming.</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Components of a Learning Agent</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Learning Element</a:t>
            </a:r>
            <a:r>
              <a:rPr lang="en">
                <a:solidFill>
                  <a:schemeClr val="dk1"/>
                </a:solidFill>
              </a:rPr>
              <a:t>: Responsible for making improvements to the agent by using feedback to modify its behavior for better future performance.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Performance Element</a:t>
            </a:r>
            <a:r>
              <a:rPr lang="en">
                <a:solidFill>
                  <a:schemeClr val="dk1"/>
                </a:solidFill>
              </a:rPr>
              <a:t>: The core component that interacts with the environment, selecting actions based on percepts. It is the part of the agent that is directly improved by the learning element.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Critic</a:t>
            </a:r>
            <a:r>
              <a:rPr lang="en">
                <a:solidFill>
                  <a:schemeClr val="dk1"/>
                </a:solidFill>
              </a:rPr>
              <a:t>: Evaluates the performance of the agent against a fixed standard, providing feedback to the learning element. This feedback is crucial because percepts alone don't indicate success.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Problem Generator</a:t>
            </a:r>
            <a:r>
              <a:rPr lang="en">
                <a:solidFill>
                  <a:schemeClr val="dk1"/>
                </a:solidFill>
              </a:rPr>
              <a:t>: Encourages exploration by suggesting actions that might lead to new knowledge, even if they seem suboptimal in the short term. This exploration is vital for discovering better actions in the long run.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Practical Example: Automated Taxi</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Performance Element</a:t>
            </a:r>
            <a:r>
              <a:rPr lang="en">
                <a:solidFill>
                  <a:schemeClr val="dk1"/>
                </a:solidFill>
              </a:rPr>
              <a:t>: The taxi uses its knowledge and procedures to drive.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Critic</a:t>
            </a:r>
            <a:r>
              <a:rPr lang="en">
                <a:solidFill>
                  <a:schemeClr val="dk1"/>
                </a:solidFill>
              </a:rPr>
              <a:t>: Observes the outcomes of actions (e.g., other drivers' reactions to a quick lane change) and provides feedback on whether those actions were appropriate.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Learning Element</a:t>
            </a:r>
            <a:r>
              <a:rPr lang="en">
                <a:solidFill>
                  <a:schemeClr val="dk1"/>
                </a:solidFill>
              </a:rPr>
              <a:t>: Formulates rules based on feedback (e.g., avoiding quick lane changes in heavy traffic).</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Problem Generator</a:t>
            </a:r>
            <a:r>
              <a:rPr lang="en">
                <a:solidFill>
                  <a:schemeClr val="dk1"/>
                </a:solidFill>
              </a:rPr>
              <a:t>: Suggests experiments, like testing braking on different surfaces, to gather new data.</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Learning Mechanisms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Direct Learning</a:t>
            </a:r>
            <a:r>
              <a:rPr lang="en">
                <a:solidFill>
                  <a:schemeClr val="dk1"/>
                </a:solidFill>
              </a:rPr>
              <a:t>: Involves learning from the sequence of percepts, such as understanding how the environment evolves or the effects of the agent’s actions.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Utility-Based Learning</a:t>
            </a:r>
            <a:r>
              <a:rPr lang="en">
                <a:solidFill>
                  <a:schemeClr val="dk1"/>
                </a:solidFill>
              </a:rPr>
              <a:t>: The agent learns to maximize its utility by associating certain actions with rewards or penalties. For example, losing tips due to poor driving leads to the agent learning to drive more smoothly.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Summary</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Learning in intelligent agents involves modifying each component of the agent based on feedback, which leads to improved overall performance. This process is critical for developing agents that can operate effectively in complex, dynamic environments.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22b21ebf29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22b21ebf29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22b21ebf29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22b21ebf29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285517977d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285517977d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22b21ebf29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22b21ebf29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22b21ebf29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22b21ebf29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2a8e28482d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2a8e28482d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22b21ebf290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22b21ebf290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22b21ebf290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22b21ebf290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285517977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285517977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22b21ebf290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22b21ebf290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28579ee0e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28579ee0e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g28579ee0ece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28579ee0ece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2fb2c9902c5_1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2fb2c9902c5_1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28579ee0ece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28579ee0ece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28579ee0ece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28579ee0ece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 name="Shape 1006"/>
        <p:cNvGrpSpPr/>
        <p:nvPr/>
      </p:nvGrpSpPr>
      <p:grpSpPr>
        <a:xfrm>
          <a:off x="0" y="0"/>
          <a:ext cx="0" cy="0"/>
          <a:chOff x="0" y="0"/>
          <a:chExt cx="0" cy="0"/>
        </a:xfrm>
      </p:grpSpPr>
      <p:sp>
        <p:nvSpPr>
          <p:cNvPr id="1007" name="Google Shape;1007;g2fb2c9902c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 name="Google Shape;1008;g2fb2c9902c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2a8e28482d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2a8e28482d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2fb2c9902c5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2fb2c9902c5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2fb2c9902c5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2fb2c9902c5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2fb2c9902c5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2fb2c9902c5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2fb2c9902c5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2fb2c9902c5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8" name="Shape 1038"/>
        <p:cNvGrpSpPr/>
        <p:nvPr/>
      </p:nvGrpSpPr>
      <p:grpSpPr>
        <a:xfrm>
          <a:off x="0" y="0"/>
          <a:ext cx="0" cy="0"/>
          <a:chOff x="0" y="0"/>
          <a:chExt cx="0" cy="0"/>
        </a:xfrm>
      </p:grpSpPr>
      <p:sp>
        <p:nvSpPr>
          <p:cNvPr id="1039" name="Google Shape;1039;g2fb2c9902c5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0" name="Google Shape;1040;g2fb2c9902c5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 name="Shape 1044"/>
        <p:cNvGrpSpPr/>
        <p:nvPr/>
      </p:nvGrpSpPr>
      <p:grpSpPr>
        <a:xfrm>
          <a:off x="0" y="0"/>
          <a:ext cx="0" cy="0"/>
          <a:chOff x="0" y="0"/>
          <a:chExt cx="0" cy="0"/>
        </a:xfrm>
      </p:grpSpPr>
      <p:sp>
        <p:nvSpPr>
          <p:cNvPr id="1045" name="Google Shape;1045;g2fb2c9902c5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 name="Google Shape;1046;g2fb2c9902c5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2fb2c9902c5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2fb2c9902c5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2fb2c9902c5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2fb2c9902c5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2fb2c9902c5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2fb2c9902c5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g2fb2c9902c5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 name="Google Shape;1071;g2fb2c9902c5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85517977d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85517977d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 name="Shape 1078"/>
        <p:cNvGrpSpPr/>
        <p:nvPr/>
      </p:nvGrpSpPr>
      <p:grpSpPr>
        <a:xfrm>
          <a:off x="0" y="0"/>
          <a:ext cx="0" cy="0"/>
          <a:chOff x="0" y="0"/>
          <a:chExt cx="0" cy="0"/>
        </a:xfrm>
      </p:grpSpPr>
      <p:sp>
        <p:nvSpPr>
          <p:cNvPr id="1079" name="Google Shape;1079;g2fb2c9902c5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0" name="Google Shape;1080;g2fb2c9902c5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 name="Shape 1084"/>
        <p:cNvGrpSpPr/>
        <p:nvPr/>
      </p:nvGrpSpPr>
      <p:grpSpPr>
        <a:xfrm>
          <a:off x="0" y="0"/>
          <a:ext cx="0" cy="0"/>
          <a:chOff x="0" y="0"/>
          <a:chExt cx="0" cy="0"/>
        </a:xfrm>
      </p:grpSpPr>
      <p:sp>
        <p:nvSpPr>
          <p:cNvPr id="1085" name="Google Shape;1085;g2fb2c9902c5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 name="Google Shape;1086;g2fb2c9902c5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2fb2c9902c5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2fb2c9902c5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2fb2c9902c5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2fb2c9902c5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2fb2c9902c5_1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 name="Google Shape;1105;g2fb2c9902c5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2fb2c9902c5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2fb2c9902c5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g2fb2c9902c5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8" name="Google Shape;1118;g2fb2c9902c5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28579ee0ece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28579ee0ece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28579ee0ece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28579ee0ece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28579ee0ece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28579ee0ece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2c61ebc3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2c61ebc3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Human-like vs. Rational:</a:t>
            </a:r>
            <a:r>
              <a:rPr lang="en">
                <a:solidFill>
                  <a:schemeClr val="dk1"/>
                </a:solidFill>
              </a:rPr>
              <a:t> Some definitions compare AI's success by how closely it imitates human thinking or behavior, while others measure it by how logically or "rationally" it performs tasks, regardless of whether it's like a human or not.</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28579ee0ece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28579ee0ece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g2fb2c9902c5_1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 name="Google Shape;1153;g2fb2c9902c5_1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2fb2c9902c5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 name="Google Shape;1159;g2fb2c9902c5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g2fbb487220b_3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 name="Google Shape;1164;g2fbb487220b_3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2fb2c9902c5_1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2fb2c9902c5_1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2fbb487220b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2fbb487220b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2fbb487220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2fbb487220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9" name="Shape 1329"/>
        <p:cNvGrpSpPr/>
        <p:nvPr/>
      </p:nvGrpSpPr>
      <p:grpSpPr>
        <a:xfrm>
          <a:off x="0" y="0"/>
          <a:ext cx="0" cy="0"/>
          <a:chOff x="0" y="0"/>
          <a:chExt cx="0" cy="0"/>
        </a:xfrm>
      </p:grpSpPr>
      <p:sp>
        <p:nvSpPr>
          <p:cNvPr id="1330" name="Google Shape;1330;g2fbb48722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 name="Google Shape;1331;g2fbb48722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1" name="Shape 1431"/>
        <p:cNvGrpSpPr/>
        <p:nvPr/>
      </p:nvGrpSpPr>
      <p:grpSpPr>
        <a:xfrm>
          <a:off x="0" y="0"/>
          <a:ext cx="0" cy="0"/>
          <a:chOff x="0" y="0"/>
          <a:chExt cx="0" cy="0"/>
        </a:xfrm>
      </p:grpSpPr>
      <p:sp>
        <p:nvSpPr>
          <p:cNvPr id="1432" name="Google Shape;1432;g2fbb487220b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3" name="Google Shape;1433;g2fbb487220b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6" name="Shape 1436"/>
        <p:cNvGrpSpPr/>
        <p:nvPr/>
      </p:nvGrpSpPr>
      <p:grpSpPr>
        <a:xfrm>
          <a:off x="0" y="0"/>
          <a:ext cx="0" cy="0"/>
          <a:chOff x="0" y="0"/>
          <a:chExt cx="0" cy="0"/>
        </a:xfrm>
      </p:grpSpPr>
      <p:sp>
        <p:nvSpPr>
          <p:cNvPr id="1437" name="Google Shape;1437;g2fbb487220b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8" name="Google Shape;1438;g2fbb487220b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f7068f2a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f7068f2a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2fbb487220b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2fbb487220b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7" name="Shape 1447"/>
        <p:cNvGrpSpPr/>
        <p:nvPr/>
      </p:nvGrpSpPr>
      <p:grpSpPr>
        <a:xfrm>
          <a:off x="0" y="0"/>
          <a:ext cx="0" cy="0"/>
          <a:chOff x="0" y="0"/>
          <a:chExt cx="0" cy="0"/>
        </a:xfrm>
      </p:grpSpPr>
      <p:sp>
        <p:nvSpPr>
          <p:cNvPr id="1448" name="Google Shape;1448;g2fbb487220b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9" name="Google Shape;1449;g2fbb487220b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3" name="Shape 1453"/>
        <p:cNvGrpSpPr/>
        <p:nvPr/>
      </p:nvGrpSpPr>
      <p:grpSpPr>
        <a:xfrm>
          <a:off x="0" y="0"/>
          <a:ext cx="0" cy="0"/>
          <a:chOff x="0" y="0"/>
          <a:chExt cx="0" cy="0"/>
        </a:xfrm>
      </p:grpSpPr>
      <p:sp>
        <p:nvSpPr>
          <p:cNvPr id="1454" name="Google Shape;1454;g2fbb487220b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5" name="Google Shape;1455;g2fbb487220b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g2fbb487220b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 name="Google Shape;1461;g2fbb487220b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2fbb487220b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2fbb487220b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3" name="Shape 1473"/>
        <p:cNvGrpSpPr/>
        <p:nvPr/>
      </p:nvGrpSpPr>
      <p:grpSpPr>
        <a:xfrm>
          <a:off x="0" y="0"/>
          <a:ext cx="0" cy="0"/>
          <a:chOff x="0" y="0"/>
          <a:chExt cx="0" cy="0"/>
        </a:xfrm>
      </p:grpSpPr>
      <p:sp>
        <p:nvSpPr>
          <p:cNvPr id="1474" name="Google Shape;1474;g2fbb487220b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5" name="Google Shape;1475;g2fbb487220b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8" name="Shape 1478"/>
        <p:cNvGrpSpPr/>
        <p:nvPr/>
      </p:nvGrpSpPr>
      <p:grpSpPr>
        <a:xfrm>
          <a:off x="0" y="0"/>
          <a:ext cx="0" cy="0"/>
          <a:chOff x="0" y="0"/>
          <a:chExt cx="0" cy="0"/>
        </a:xfrm>
      </p:grpSpPr>
      <p:sp>
        <p:nvSpPr>
          <p:cNvPr id="1479" name="Google Shape;1479;g2fbb487220b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0" name="Google Shape;1480;g2fbb487220b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3" name="Shape 1483"/>
        <p:cNvGrpSpPr/>
        <p:nvPr/>
      </p:nvGrpSpPr>
      <p:grpSpPr>
        <a:xfrm>
          <a:off x="0" y="0"/>
          <a:ext cx="0" cy="0"/>
          <a:chOff x="0" y="0"/>
          <a:chExt cx="0" cy="0"/>
        </a:xfrm>
      </p:grpSpPr>
      <p:sp>
        <p:nvSpPr>
          <p:cNvPr id="1484" name="Google Shape;1484;g2fbb487220b_2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5" name="Google Shape;1485;g2fbb487220b_2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2fbb487220b_2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2fbb487220b_2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4" name="Shape 1494"/>
        <p:cNvGrpSpPr/>
        <p:nvPr/>
      </p:nvGrpSpPr>
      <p:grpSpPr>
        <a:xfrm>
          <a:off x="0" y="0"/>
          <a:ext cx="0" cy="0"/>
          <a:chOff x="0" y="0"/>
          <a:chExt cx="0" cy="0"/>
        </a:xfrm>
      </p:grpSpPr>
      <p:sp>
        <p:nvSpPr>
          <p:cNvPr id="1495" name="Google Shape;1495;g2fbb487220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6" name="Google Shape;1496;g2fbb487220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f7068f2ab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f7068f2ab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Acting Humanly: The Turing Test</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Turing Test:</a:t>
            </a:r>
            <a:r>
              <a:rPr lang="en">
                <a:solidFill>
                  <a:schemeClr val="dk1"/>
                </a:solidFill>
              </a:rPr>
              <a:t> Imagine you're chatting with someone online, and you can't tell if it's a person or a computer. If the computer can fool you into thinking it's human, it passes the Turing Test.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What's needed for this?</a:t>
            </a:r>
            <a:r>
              <a:rPr lang="en">
                <a:solidFill>
                  <a:schemeClr val="dk1"/>
                </a:solidFill>
              </a:rPr>
              <a:t> The computer needs to understand and use language (natural language processing), remember information (knowledge representation), make decisions (automated reasoning), and learn from new experiences (machine learning).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Example:</a:t>
            </a:r>
            <a:r>
              <a:rPr lang="en">
                <a:solidFill>
                  <a:schemeClr val="dk1"/>
                </a:solidFill>
              </a:rPr>
              <a:t> Siri or Alexa trying to answer your questions in a way that feels like you're talking to a person.</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9" name="Shape 1499"/>
        <p:cNvGrpSpPr/>
        <p:nvPr/>
      </p:nvGrpSpPr>
      <p:grpSpPr>
        <a:xfrm>
          <a:off x="0" y="0"/>
          <a:ext cx="0" cy="0"/>
          <a:chOff x="0" y="0"/>
          <a:chExt cx="0" cy="0"/>
        </a:xfrm>
      </p:grpSpPr>
      <p:sp>
        <p:nvSpPr>
          <p:cNvPr id="1500" name="Google Shape;1500;g2fbb487220b_2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1" name="Google Shape;1501;g2fbb487220b_2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2fbb487220b_3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2fbb487220b_3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9" name="Shape 1509"/>
        <p:cNvGrpSpPr/>
        <p:nvPr/>
      </p:nvGrpSpPr>
      <p:grpSpPr>
        <a:xfrm>
          <a:off x="0" y="0"/>
          <a:ext cx="0" cy="0"/>
          <a:chOff x="0" y="0"/>
          <a:chExt cx="0" cy="0"/>
        </a:xfrm>
      </p:grpSpPr>
      <p:sp>
        <p:nvSpPr>
          <p:cNvPr id="1510" name="Google Shape;1510;g2fbb487220b_2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1" name="Google Shape;1511;g2fbb487220b_2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 name="Shape 1514"/>
        <p:cNvGrpSpPr/>
        <p:nvPr/>
      </p:nvGrpSpPr>
      <p:grpSpPr>
        <a:xfrm>
          <a:off x="0" y="0"/>
          <a:ext cx="0" cy="0"/>
          <a:chOff x="0" y="0"/>
          <a:chExt cx="0" cy="0"/>
        </a:xfrm>
      </p:grpSpPr>
      <p:sp>
        <p:nvSpPr>
          <p:cNvPr id="1515" name="Google Shape;1515;g2fbda22d2a5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6" name="Google Shape;1516;g2fbda22d2a5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8" name="Shape 1518"/>
        <p:cNvGrpSpPr/>
        <p:nvPr/>
      </p:nvGrpSpPr>
      <p:grpSpPr>
        <a:xfrm>
          <a:off x="0" y="0"/>
          <a:ext cx="0" cy="0"/>
          <a:chOff x="0" y="0"/>
          <a:chExt cx="0" cy="0"/>
        </a:xfrm>
      </p:grpSpPr>
      <p:sp>
        <p:nvSpPr>
          <p:cNvPr id="1519" name="Google Shape;1519;g2fbb487220b_2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0" name="Google Shape;1520;g2fbb487220b_2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3" name="Shape 1523"/>
        <p:cNvGrpSpPr/>
        <p:nvPr/>
      </p:nvGrpSpPr>
      <p:grpSpPr>
        <a:xfrm>
          <a:off x="0" y="0"/>
          <a:ext cx="0" cy="0"/>
          <a:chOff x="0" y="0"/>
          <a:chExt cx="0" cy="0"/>
        </a:xfrm>
      </p:grpSpPr>
      <p:sp>
        <p:nvSpPr>
          <p:cNvPr id="1524" name="Google Shape;1524;g2fbb487220b_2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2fbb487220b_2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 name="Shape 1528"/>
        <p:cNvGrpSpPr/>
        <p:nvPr/>
      </p:nvGrpSpPr>
      <p:grpSpPr>
        <a:xfrm>
          <a:off x="0" y="0"/>
          <a:ext cx="0" cy="0"/>
          <a:chOff x="0" y="0"/>
          <a:chExt cx="0" cy="0"/>
        </a:xfrm>
      </p:grpSpPr>
      <p:sp>
        <p:nvSpPr>
          <p:cNvPr id="1529" name="Google Shape;1529;g2fbb487220b_2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0" name="Google Shape;1530;g2fbb487220b_2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2fbb487220b_1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2fbb487220b_1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9" name="Shape 1539"/>
        <p:cNvGrpSpPr/>
        <p:nvPr/>
      </p:nvGrpSpPr>
      <p:grpSpPr>
        <a:xfrm>
          <a:off x="0" y="0"/>
          <a:ext cx="0" cy="0"/>
          <a:chOff x="0" y="0"/>
          <a:chExt cx="0" cy="0"/>
        </a:xfrm>
      </p:grpSpPr>
      <p:sp>
        <p:nvSpPr>
          <p:cNvPr id="1540" name="Google Shape;1540;g2fbb487220b_1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1" name="Google Shape;1541;g2fbb487220b_1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4" name="Shape 1544"/>
        <p:cNvGrpSpPr/>
        <p:nvPr/>
      </p:nvGrpSpPr>
      <p:grpSpPr>
        <a:xfrm>
          <a:off x="0" y="0"/>
          <a:ext cx="0" cy="0"/>
          <a:chOff x="0" y="0"/>
          <a:chExt cx="0" cy="0"/>
        </a:xfrm>
      </p:grpSpPr>
      <p:sp>
        <p:nvSpPr>
          <p:cNvPr id="1545" name="Google Shape;1545;g2fbb487220b_1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6" name="Google Shape;1546;g2fbb487220b_1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0" sz="480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8"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p:nvPr>
            <p:ph hasCustomPrompt="1" type="title"/>
          </p:nvPr>
        </p:nvSpPr>
        <p:spPr>
          <a:xfrm>
            <a:off x="715100" y="15472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p:nvPr>
            <p:ph idx="1" type="subTitle"/>
          </p:nvPr>
        </p:nvSpPr>
        <p:spPr>
          <a:xfrm>
            <a:off x="2050814" y="15472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1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a:buNone/>
              <a:defRPr b="0"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9pPr>
          </a:lstStyle>
          <a:p/>
        </p:txBody>
      </p:sp>
      <p:sp>
        <p:nvSpPr>
          <p:cNvPr id="53" name="Google Shape;53;p13"/>
          <p:cNvSpPr txBox="1"/>
          <p:nvPr>
            <p:ph hasCustomPrompt="1" idx="3" type="title"/>
          </p:nvPr>
        </p:nvSpPr>
        <p:spPr>
          <a:xfrm>
            <a:off x="715100" y="22249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idx="4" type="subTitle"/>
          </p:nvPr>
        </p:nvSpPr>
        <p:spPr>
          <a:xfrm>
            <a:off x="2050814" y="22249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5" name="Google Shape;55;p13"/>
          <p:cNvSpPr txBox="1"/>
          <p:nvPr>
            <p:ph hasCustomPrompt="1" idx="5" type="title"/>
          </p:nvPr>
        </p:nvSpPr>
        <p:spPr>
          <a:xfrm>
            <a:off x="715100" y="29026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6" type="subTitle"/>
          </p:nvPr>
        </p:nvSpPr>
        <p:spPr>
          <a:xfrm>
            <a:off x="2050814" y="29026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13"/>
          <p:cNvSpPr txBox="1"/>
          <p:nvPr>
            <p:ph hasCustomPrompt="1" idx="7" type="title"/>
          </p:nvPr>
        </p:nvSpPr>
        <p:spPr>
          <a:xfrm>
            <a:off x="715100" y="35803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idx="8" type="subTitle"/>
          </p:nvPr>
        </p:nvSpPr>
        <p:spPr>
          <a:xfrm>
            <a:off x="2050814" y="35803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62" name="Google Shape;62;p1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6" name="Google Shape;66;p15"/>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7" name="Google Shape;67;p15"/>
          <p:cNvSpPr txBox="1"/>
          <p:nvPr/>
        </p:nvSpPr>
        <p:spPr>
          <a:xfrm>
            <a:off x="715100" y="3449850"/>
            <a:ext cx="3856800" cy="56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b="1" lang="en" sz="1000">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b="1" lang="en" sz="1000">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b="1" lang="en" sz="1000">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a:t>
            </a:r>
            <a:r>
              <a:rPr lang="en" sz="1000">
                <a:solidFill>
                  <a:schemeClr val="dk1"/>
                </a:solidFill>
                <a:latin typeface="Gantari"/>
                <a:ea typeface="Gantari"/>
                <a:cs typeface="Gantari"/>
                <a:sym typeface="Gantari"/>
              </a:rPr>
              <a:t> </a:t>
            </a:r>
            <a:r>
              <a:rPr b="1" lang="en" sz="1000">
                <a:solidFill>
                  <a:schemeClr val="dk1"/>
                </a:solidFill>
                <a:latin typeface="Gantari"/>
                <a:ea typeface="Gantari"/>
                <a:cs typeface="Gantari"/>
                <a:sym typeface="Gantari"/>
              </a:rPr>
              <a:t>Eliana Delacour</a:t>
            </a:r>
            <a:endParaRPr b="1" sz="1000">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8"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0"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2" name="Shape 72"/>
        <p:cNvGrpSpPr/>
        <p:nvPr/>
      </p:nvGrpSpPr>
      <p:grpSpPr>
        <a:xfrm>
          <a:off x="0" y="0"/>
          <a:ext cx="0" cy="0"/>
          <a:chOff x="0" y="0"/>
          <a:chExt cx="0" cy="0"/>
        </a:xfrm>
      </p:grpSpPr>
      <p:sp>
        <p:nvSpPr>
          <p:cNvPr id="73" name="Google Shape;73;p18"/>
          <p:cNvSpPr txBox="1"/>
          <p:nvPr>
            <p:ph type="title"/>
          </p:nvPr>
        </p:nvSpPr>
        <p:spPr>
          <a:xfrm>
            <a:off x="457200" y="114300"/>
            <a:ext cx="8229600" cy="7431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Clr>
                <a:schemeClr val="dk2"/>
              </a:buClr>
              <a:buSzPts val="18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4" name="Google Shape;74;p18"/>
          <p:cNvSpPr txBox="1"/>
          <p:nvPr>
            <p:ph idx="1" type="body"/>
          </p:nvPr>
        </p:nvSpPr>
        <p:spPr>
          <a:xfrm>
            <a:off x="457200" y="914400"/>
            <a:ext cx="8229600" cy="3703200"/>
          </a:xfrm>
          <a:prstGeom prst="rect">
            <a:avLst/>
          </a:prstGeom>
          <a:noFill/>
          <a:ln>
            <a:noFill/>
          </a:ln>
        </p:spPr>
        <p:txBody>
          <a:bodyPr anchorCtr="0" anchor="t" bIns="45700" lIns="91425" spcFirstLastPara="1" rIns="91425" wrap="square" tIns="45700">
            <a:noAutofit/>
          </a:bodyPr>
          <a:lstStyle>
            <a:lvl1pPr indent="-315468" lvl="0" marL="457200" rtl="0" algn="l">
              <a:spcBef>
                <a:spcPts val="600"/>
              </a:spcBef>
              <a:spcAft>
                <a:spcPts val="0"/>
              </a:spcAft>
              <a:buSzPts val="1368"/>
              <a:buChar char="●"/>
              <a:defRPr/>
            </a:lvl1pPr>
            <a:lvl2pPr indent="-315468" lvl="1" marL="914400" rtl="0" algn="l">
              <a:spcBef>
                <a:spcPts val="500"/>
              </a:spcBef>
              <a:spcAft>
                <a:spcPts val="0"/>
              </a:spcAft>
              <a:buSzPts val="1368"/>
              <a:buChar char="○"/>
              <a:defRPr/>
            </a:lvl2pPr>
            <a:lvl3pPr indent="-315467" lvl="2" marL="1371600" rtl="0" algn="l">
              <a:spcBef>
                <a:spcPts val="500"/>
              </a:spcBef>
              <a:spcAft>
                <a:spcPts val="0"/>
              </a:spcAft>
              <a:buSzPts val="1368"/>
              <a:buChar char="■"/>
              <a:defRPr/>
            </a:lvl3pPr>
            <a:lvl4pPr indent="-308610" lvl="3" marL="1828800" rtl="0" algn="l">
              <a:spcBef>
                <a:spcPts val="400"/>
              </a:spcBef>
              <a:spcAft>
                <a:spcPts val="0"/>
              </a:spcAft>
              <a:buSzPts val="1260"/>
              <a:buChar char="●"/>
              <a:defRPr/>
            </a:lvl4pPr>
            <a:lvl5pPr indent="-308610" lvl="4" marL="2286000" rtl="0" algn="l">
              <a:spcBef>
                <a:spcPts val="300"/>
              </a:spcBef>
              <a:spcAft>
                <a:spcPts val="0"/>
              </a:spcAft>
              <a:buSzPts val="1260"/>
              <a:buChar char="○"/>
              <a:defRPr/>
            </a:lvl5pPr>
            <a:lvl6pPr indent="-314325" lvl="5" marL="2743200" rtl="0" algn="l">
              <a:spcBef>
                <a:spcPts val="300"/>
              </a:spcBef>
              <a:spcAft>
                <a:spcPts val="0"/>
              </a:spcAft>
              <a:buSzPts val="1350"/>
              <a:buChar char="■"/>
              <a:defRPr/>
            </a:lvl6pPr>
            <a:lvl7pPr indent="-314325" lvl="6" marL="3200400" rtl="0" algn="l">
              <a:spcBef>
                <a:spcPts val="300"/>
              </a:spcBef>
              <a:spcAft>
                <a:spcPts val="0"/>
              </a:spcAft>
              <a:buSzPts val="1350"/>
              <a:buChar char="●"/>
              <a:defRPr/>
            </a:lvl7pPr>
            <a:lvl8pPr indent="-314325" lvl="7" marL="3657600" rtl="0" algn="l">
              <a:spcBef>
                <a:spcPts val="300"/>
              </a:spcBef>
              <a:spcAft>
                <a:spcPts val="0"/>
              </a:spcAft>
              <a:buSzPts val="1350"/>
              <a:buChar char="○"/>
              <a:defRPr/>
            </a:lvl8pPr>
            <a:lvl9pPr indent="-314325" lvl="8" marL="4114800" rtl="0" algn="l">
              <a:spcBef>
                <a:spcPts val="300"/>
              </a:spcBef>
              <a:spcAft>
                <a:spcPts val="0"/>
              </a:spcAft>
              <a:buSzPts val="1350"/>
              <a:buChar char="■"/>
              <a:defRPr/>
            </a:lvl9pPr>
          </a:lstStyle>
          <a:p/>
        </p:txBody>
      </p:sp>
      <p:sp>
        <p:nvSpPr>
          <p:cNvPr id="75" name="Google Shape;75;p18"/>
          <p:cNvSpPr txBox="1"/>
          <p:nvPr>
            <p:ph idx="10" type="dt"/>
          </p:nvPr>
        </p:nvSpPr>
        <p:spPr>
          <a:xfrm>
            <a:off x="6400800" y="4767263"/>
            <a:ext cx="2289300" cy="273900"/>
          </a:xfrm>
          <a:prstGeom prst="rect">
            <a:avLst/>
          </a:prstGeom>
          <a:noFill/>
          <a:ln>
            <a:noFill/>
          </a:ln>
        </p:spPr>
        <p:txBody>
          <a:bodyPr anchorCtr="0" anchor="t" bIns="45700" lIns="91425" spcFirstLastPara="1" rIns="91425" wrap="square" tIns="45700">
            <a:noAutofit/>
          </a:bodyPr>
          <a:lstStyle>
            <a:lvl1pPr lvl="0" rtl="0" algn="l">
              <a:lnSpc>
                <a:spcPct val="100000"/>
              </a:lnSpc>
              <a:spcBef>
                <a:spcPts val="0"/>
              </a:spcBef>
              <a:spcAft>
                <a:spcPts val="0"/>
              </a:spcAft>
              <a:buSzPts val="1400"/>
              <a:buNone/>
              <a:defRPr sz="1400">
                <a:solidFill>
                  <a:schemeClr val="dk2"/>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6" name="Google Shape;76;p18"/>
          <p:cNvSpPr txBox="1"/>
          <p:nvPr>
            <p:ph idx="11" type="ftr"/>
          </p:nvPr>
        </p:nvSpPr>
        <p:spPr>
          <a:xfrm>
            <a:off x="2898775" y="4767263"/>
            <a:ext cx="3505200" cy="273900"/>
          </a:xfrm>
          <a:prstGeom prst="rect">
            <a:avLst/>
          </a:prstGeom>
          <a:noFill/>
          <a:ln>
            <a:noFill/>
          </a:ln>
        </p:spPr>
        <p:txBody>
          <a:bodyPr anchorCtr="0" anchor="t"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7" name="Google Shape;77;p18"/>
          <p:cNvSpPr txBox="1"/>
          <p:nvPr>
            <p:ph idx="12" type="sldNum"/>
          </p:nvPr>
        </p:nvSpPr>
        <p:spPr>
          <a:xfrm>
            <a:off x="612775" y="4767263"/>
            <a:ext cx="1981200" cy="2739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chemeClr val="dk2"/>
              </a:buClr>
              <a:buSzPts val="1400"/>
              <a:buFont typeface="Gill Sans"/>
              <a:buNone/>
              <a:defRPr b="0" i="0" sz="1400" u="none">
                <a:solidFill>
                  <a:schemeClr val="dk2"/>
                </a:solidFill>
                <a:latin typeface="Gill Sans"/>
                <a:ea typeface="Gill Sans"/>
                <a:cs typeface="Gill Sans"/>
                <a:sym typeface="Gill Sans"/>
              </a:defRPr>
            </a:lvl1pPr>
            <a:lvl2pPr indent="0" lvl="1" marL="0" marR="0" rtl="0" algn="l">
              <a:lnSpc>
                <a:spcPct val="100000"/>
              </a:lnSpc>
              <a:spcBef>
                <a:spcPts val="0"/>
              </a:spcBef>
              <a:spcAft>
                <a:spcPts val="0"/>
              </a:spcAft>
              <a:buClr>
                <a:schemeClr val="dk2"/>
              </a:buClr>
              <a:buSzPts val="1400"/>
              <a:buFont typeface="Gill Sans"/>
              <a:buNone/>
              <a:defRPr b="0" i="0" sz="1400" u="none">
                <a:solidFill>
                  <a:schemeClr val="dk2"/>
                </a:solidFill>
                <a:latin typeface="Gill Sans"/>
                <a:ea typeface="Gill Sans"/>
                <a:cs typeface="Gill Sans"/>
                <a:sym typeface="Gill Sans"/>
              </a:defRPr>
            </a:lvl2pPr>
            <a:lvl3pPr indent="0" lvl="2" marL="0" marR="0" rtl="0" algn="l">
              <a:lnSpc>
                <a:spcPct val="100000"/>
              </a:lnSpc>
              <a:spcBef>
                <a:spcPts val="0"/>
              </a:spcBef>
              <a:spcAft>
                <a:spcPts val="0"/>
              </a:spcAft>
              <a:buClr>
                <a:schemeClr val="dk2"/>
              </a:buClr>
              <a:buSzPts val="1400"/>
              <a:buFont typeface="Gill Sans"/>
              <a:buNone/>
              <a:defRPr b="0" i="0" sz="1400" u="none">
                <a:solidFill>
                  <a:schemeClr val="dk2"/>
                </a:solidFill>
                <a:latin typeface="Gill Sans"/>
                <a:ea typeface="Gill Sans"/>
                <a:cs typeface="Gill Sans"/>
                <a:sym typeface="Gill Sans"/>
              </a:defRPr>
            </a:lvl3pPr>
            <a:lvl4pPr indent="0" lvl="3" marL="0" marR="0" rtl="0" algn="l">
              <a:lnSpc>
                <a:spcPct val="100000"/>
              </a:lnSpc>
              <a:spcBef>
                <a:spcPts val="0"/>
              </a:spcBef>
              <a:spcAft>
                <a:spcPts val="0"/>
              </a:spcAft>
              <a:buClr>
                <a:schemeClr val="dk2"/>
              </a:buClr>
              <a:buSzPts val="1400"/>
              <a:buFont typeface="Gill Sans"/>
              <a:buNone/>
              <a:defRPr b="0" i="0" sz="1400" u="none">
                <a:solidFill>
                  <a:schemeClr val="dk2"/>
                </a:solidFill>
                <a:latin typeface="Gill Sans"/>
                <a:ea typeface="Gill Sans"/>
                <a:cs typeface="Gill Sans"/>
                <a:sym typeface="Gill Sans"/>
              </a:defRPr>
            </a:lvl4pPr>
            <a:lvl5pPr indent="0" lvl="4" marL="0" marR="0" rtl="0" algn="l">
              <a:lnSpc>
                <a:spcPct val="100000"/>
              </a:lnSpc>
              <a:spcBef>
                <a:spcPts val="0"/>
              </a:spcBef>
              <a:spcAft>
                <a:spcPts val="0"/>
              </a:spcAft>
              <a:buClr>
                <a:schemeClr val="dk2"/>
              </a:buClr>
              <a:buSzPts val="1400"/>
              <a:buFont typeface="Gill Sans"/>
              <a:buNone/>
              <a:defRPr b="0" i="0" sz="1400" u="none">
                <a:solidFill>
                  <a:schemeClr val="dk2"/>
                </a:solidFill>
                <a:latin typeface="Gill Sans"/>
                <a:ea typeface="Gill Sans"/>
                <a:cs typeface="Gill Sans"/>
                <a:sym typeface="Gill Sans"/>
              </a:defRPr>
            </a:lvl5pPr>
            <a:lvl6pPr indent="0" lvl="5" marL="0" marR="0" rtl="0" algn="l">
              <a:lnSpc>
                <a:spcPct val="100000"/>
              </a:lnSpc>
              <a:spcBef>
                <a:spcPts val="0"/>
              </a:spcBef>
              <a:spcAft>
                <a:spcPts val="0"/>
              </a:spcAft>
              <a:buClr>
                <a:schemeClr val="dk2"/>
              </a:buClr>
              <a:buSzPts val="1400"/>
              <a:buFont typeface="Gill Sans"/>
              <a:buNone/>
              <a:defRPr b="0" i="0" sz="1400" u="none">
                <a:solidFill>
                  <a:schemeClr val="dk2"/>
                </a:solidFill>
                <a:latin typeface="Gill Sans"/>
                <a:ea typeface="Gill Sans"/>
                <a:cs typeface="Gill Sans"/>
                <a:sym typeface="Gill Sans"/>
              </a:defRPr>
            </a:lvl6pPr>
            <a:lvl7pPr indent="0" lvl="6" marL="0" marR="0" rtl="0" algn="l">
              <a:lnSpc>
                <a:spcPct val="100000"/>
              </a:lnSpc>
              <a:spcBef>
                <a:spcPts val="0"/>
              </a:spcBef>
              <a:spcAft>
                <a:spcPts val="0"/>
              </a:spcAft>
              <a:buClr>
                <a:schemeClr val="dk2"/>
              </a:buClr>
              <a:buSzPts val="1400"/>
              <a:buFont typeface="Gill Sans"/>
              <a:buNone/>
              <a:defRPr b="0" i="0" sz="1400" u="none">
                <a:solidFill>
                  <a:schemeClr val="dk2"/>
                </a:solidFill>
                <a:latin typeface="Gill Sans"/>
                <a:ea typeface="Gill Sans"/>
                <a:cs typeface="Gill Sans"/>
                <a:sym typeface="Gill Sans"/>
              </a:defRPr>
            </a:lvl7pPr>
            <a:lvl8pPr indent="0" lvl="7" marL="0" marR="0" rtl="0" algn="l">
              <a:lnSpc>
                <a:spcPct val="100000"/>
              </a:lnSpc>
              <a:spcBef>
                <a:spcPts val="0"/>
              </a:spcBef>
              <a:spcAft>
                <a:spcPts val="0"/>
              </a:spcAft>
              <a:buClr>
                <a:schemeClr val="dk2"/>
              </a:buClr>
              <a:buSzPts val="1400"/>
              <a:buFont typeface="Gill Sans"/>
              <a:buNone/>
              <a:defRPr b="0" i="0" sz="1400" u="none">
                <a:solidFill>
                  <a:schemeClr val="dk2"/>
                </a:solidFill>
                <a:latin typeface="Gill Sans"/>
                <a:ea typeface="Gill Sans"/>
                <a:cs typeface="Gill Sans"/>
                <a:sym typeface="Gill Sans"/>
              </a:defRPr>
            </a:lvl8pPr>
            <a:lvl9pPr indent="0" lvl="8" marL="0" marR="0" rtl="0" algn="l">
              <a:lnSpc>
                <a:spcPct val="100000"/>
              </a:lnSpc>
              <a:spcBef>
                <a:spcPts val="0"/>
              </a:spcBef>
              <a:spcAft>
                <a:spcPts val="0"/>
              </a:spcAft>
              <a:buClr>
                <a:schemeClr val="dk2"/>
              </a:buClr>
              <a:buSzPts val="1400"/>
              <a:buFont typeface="Gill Sans"/>
              <a:buNone/>
              <a:defRPr b="0" i="0" sz="1400" u="none">
                <a:solidFill>
                  <a:schemeClr val="dk2"/>
                </a:solidFill>
                <a:latin typeface="Gill Sans"/>
                <a:ea typeface="Gill Sans"/>
                <a:cs typeface="Gill Sans"/>
                <a:sym typeface="Gill Sans"/>
              </a:defRPr>
            </a:lvl9pPr>
          </a:lstStyle>
          <a:p>
            <a:pPr indent="0" lvl="0" marL="0" rtl="0" algn="l">
              <a:spcBef>
                <a:spcPts val="0"/>
              </a:spcBef>
              <a:spcAft>
                <a:spcPts val="0"/>
              </a:spcAft>
              <a:buNone/>
            </a:pPr>
            <a:fld id="{00000000-1234-1234-1234-123412341234}" type="slidenum">
              <a:rPr lang="en"/>
              <a:t>‹#›</a:t>
            </a:fld>
            <a:endParaRPr>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0" sz="470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15100" y="701850"/>
            <a:ext cx="2035200" cy="10716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0" sz="5000">
                <a:solidFill>
                  <a:schemeClr val="accent3"/>
                </a:solidFill>
                <a:latin typeface="Golos Text Medium"/>
                <a:ea typeface="Golos Text Medium"/>
                <a:cs typeface="Golos Text Medium"/>
                <a:sym typeface="Golos Text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p:nvPr>
            <p:ph type="title"/>
          </p:nvPr>
        </p:nvSpPr>
        <p:spPr>
          <a:xfrm>
            <a:off x="715100" y="535000"/>
            <a:ext cx="40131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18" name="Google Shape;18;p4"/>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Medium"/>
              <a:buChar char="●"/>
              <a:defRPr>
                <a:solidFill>
                  <a:schemeClr val="dk1"/>
                </a:solidFill>
              </a:defRPr>
            </a:lvl1pPr>
            <a:lvl2pPr indent="-317500" lvl="1" marL="914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indent="-317500" lvl="2" marL="1371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indent="-317500" lvl="3" marL="1828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indent="-317500" lvl="4" marL="22860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indent="-317500" lvl="5" marL="27432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indent="-317500" lvl="6" marL="3200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indent="-317500" lvl="7" marL="3657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indent="-317500" lvl="8" marL="4114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p:nvPr>
            <p:ph idx="1" type="subTitle"/>
          </p:nvPr>
        </p:nvSpPr>
        <p:spPr>
          <a:xfrm>
            <a:off x="7151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3" name="Google Shape;23;p5"/>
          <p:cNvSpPr txBox="1"/>
          <p:nvPr>
            <p:ph idx="2" type="subTitle"/>
          </p:nvPr>
        </p:nvSpPr>
        <p:spPr>
          <a:xfrm>
            <a:off x="7150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 name="Google Shape;24;p5"/>
          <p:cNvSpPr txBox="1"/>
          <p:nvPr>
            <p:ph idx="3" type="subTitle"/>
          </p:nvPr>
        </p:nvSpPr>
        <p:spPr>
          <a:xfrm>
            <a:off x="45720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4" type="subTitle"/>
          </p:nvPr>
        </p:nvSpPr>
        <p:spPr>
          <a:xfrm>
            <a:off x="45719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2" name="Google Shape;32;p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 name="Google Shape;39;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074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 name="Google Shape;7;p1"/>
          <p:cNvSpPr txBox="1"/>
          <p:nvPr>
            <p:ph idx="1" type="body"/>
          </p:nvPr>
        </p:nvSpPr>
        <p:spPr>
          <a:xfrm>
            <a:off x="715100" y="1242450"/>
            <a:ext cx="7713900" cy="336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3.xml"/><Relationship Id="rId3" Type="http://schemas.openxmlformats.org/officeDocument/2006/relationships/image" Target="../media/image39.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4.xml"/><Relationship Id="rId3" Type="http://schemas.openxmlformats.org/officeDocument/2006/relationships/image" Target="../media/image38.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5.xml"/><Relationship Id="rId3" Type="http://schemas.openxmlformats.org/officeDocument/2006/relationships/image" Target="../media/image40.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 Id="rId3" Type="http://schemas.openxmlformats.org/officeDocument/2006/relationships/image" Target="../media/image45.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7.xml"/><Relationship Id="rId3" Type="http://schemas.openxmlformats.org/officeDocument/2006/relationships/image" Target="../media/image41.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 Id="rId3" Type="http://schemas.openxmlformats.org/officeDocument/2006/relationships/image" Target="../media/image42.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9.xml"/><Relationship Id="rId3" Type="http://schemas.openxmlformats.org/officeDocument/2006/relationships/image" Target="../media/image4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0.xml"/><Relationship Id="rId3" Type="http://schemas.openxmlformats.org/officeDocument/2006/relationships/image" Target="../media/image43.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1.xml"/><Relationship Id="rId3" Type="http://schemas.openxmlformats.org/officeDocument/2006/relationships/image" Target="../media/image46.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 Id="rId3" Type="http://schemas.openxmlformats.org/officeDocument/2006/relationships/image" Target="../media/image49.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3.xml"/><Relationship Id="rId3" Type="http://schemas.openxmlformats.org/officeDocument/2006/relationships/image" Target="../media/image48.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4.xml"/><Relationship Id="rId3" Type="http://schemas.openxmlformats.org/officeDocument/2006/relationships/image" Target="../media/image47.pn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5.xml"/><Relationship Id="rId3" Type="http://schemas.openxmlformats.org/officeDocument/2006/relationships/image" Target="../media/image5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 Id="rId3" Type="http://schemas.openxmlformats.org/officeDocument/2006/relationships/image" Target="../media/image1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6.xml"/><Relationship Id="rId3"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7.xml"/><Relationship Id="rId3" Type="http://schemas.openxmlformats.org/officeDocument/2006/relationships/image" Target="../media/image1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0.xml"/><Relationship Id="rId3" Type="http://schemas.openxmlformats.org/officeDocument/2006/relationships/image" Target="../media/image1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3.xml"/><Relationship Id="rId3" Type="http://schemas.openxmlformats.org/officeDocument/2006/relationships/image" Target="../media/image10.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6.xml"/><Relationship Id="rId3" Type="http://schemas.openxmlformats.org/officeDocument/2006/relationships/image" Target="../media/image1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9.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1.xml"/><Relationship Id="rId3" Type="http://schemas.openxmlformats.org/officeDocument/2006/relationships/image" Target="../media/image1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5.xml"/><Relationship Id="rId3" Type="http://schemas.openxmlformats.org/officeDocument/2006/relationships/image" Target="../media/image1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9.xml"/><Relationship Id="rId3" Type="http://schemas.openxmlformats.org/officeDocument/2006/relationships/image" Target="../media/image18.png"/><Relationship Id="rId4" Type="http://schemas.openxmlformats.org/officeDocument/2006/relationships/image" Target="../media/image21.png"/><Relationship Id="rId5" Type="http://schemas.openxmlformats.org/officeDocument/2006/relationships/image" Target="../media/image24.png"/><Relationship Id="rId6"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3.xml"/><Relationship Id="rId3" Type="http://schemas.openxmlformats.org/officeDocument/2006/relationships/image" Target="../media/image22.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4.xml"/><Relationship Id="rId3" Type="http://schemas.openxmlformats.org/officeDocument/2006/relationships/image" Target="../media/image25.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5.xml"/><Relationship Id="rId3" Type="http://schemas.openxmlformats.org/officeDocument/2006/relationships/image" Target="../media/image23.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 Id="rId3" Type="http://schemas.openxmlformats.org/officeDocument/2006/relationships/image" Target="../media/image26.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0.xml"/><Relationship Id="rId3" Type="http://schemas.openxmlformats.org/officeDocument/2006/relationships/image" Target="../media/image27.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3.xml"/><Relationship Id="rId3" Type="http://schemas.openxmlformats.org/officeDocument/2006/relationships/image" Target="../media/image30.png"/><Relationship Id="rId4" Type="http://schemas.openxmlformats.org/officeDocument/2006/relationships/image" Target="../media/image29.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5.xml"/><Relationship Id="rId3" Type="http://schemas.openxmlformats.org/officeDocument/2006/relationships/image" Target="../media/image28.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7.xml"/><Relationship Id="rId3" Type="http://schemas.openxmlformats.org/officeDocument/2006/relationships/image" Target="../media/image34.png"/><Relationship Id="rId4" Type="http://schemas.openxmlformats.org/officeDocument/2006/relationships/image" Target="../media/image35.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9.xml"/><Relationship Id="rId3" Type="http://schemas.openxmlformats.org/officeDocument/2006/relationships/image" Target="../media/image3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1.xml"/><Relationship Id="rId3" Type="http://schemas.openxmlformats.org/officeDocument/2006/relationships/image" Target="../media/image31.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2.xml"/><Relationship Id="rId3" Type="http://schemas.openxmlformats.org/officeDocument/2006/relationships/image" Target="../media/image33.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6.xml"/><Relationship Id="rId3" Type="http://schemas.openxmlformats.org/officeDocument/2006/relationships/image" Target="../media/image36.png"/><Relationship Id="rId4" Type="http://schemas.openxmlformats.org/officeDocument/2006/relationships/image" Target="../media/image37.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9"/>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Artificial Intelligence</a:t>
            </a:r>
            <a:endParaRPr>
              <a:solidFill>
                <a:schemeClr val="accent3"/>
              </a:solidFill>
            </a:endParaRPr>
          </a:p>
        </p:txBody>
      </p:sp>
      <p:cxnSp>
        <p:nvCxnSpPr>
          <p:cNvPr id="83" name="Google Shape;83;p19"/>
          <p:cNvCxnSpPr/>
          <p:nvPr/>
        </p:nvCxnSpPr>
        <p:spPr>
          <a:xfrm>
            <a:off x="4466175" y="2069550"/>
            <a:ext cx="552600" cy="0"/>
          </a:xfrm>
          <a:prstGeom prst="straightConnector1">
            <a:avLst/>
          </a:prstGeom>
          <a:noFill/>
          <a:ln cap="flat" cmpd="sng" w="19050">
            <a:solidFill>
              <a:schemeClr val="dk1"/>
            </a:solidFill>
            <a:prstDash val="solid"/>
            <a:round/>
            <a:headEnd len="med" w="med" type="none"/>
            <a:tailEnd len="med" w="med" type="stealth"/>
          </a:ln>
        </p:spPr>
      </p:cxnSp>
      <p:grpSp>
        <p:nvGrpSpPr>
          <p:cNvPr id="84" name="Google Shape;84;p19"/>
          <p:cNvGrpSpPr/>
          <p:nvPr/>
        </p:nvGrpSpPr>
        <p:grpSpPr>
          <a:xfrm>
            <a:off x="6507498" y="2917498"/>
            <a:ext cx="3524464" cy="4496740"/>
            <a:chOff x="6483100" y="2237750"/>
            <a:chExt cx="898250" cy="1146075"/>
          </a:xfrm>
        </p:grpSpPr>
        <p:sp>
          <p:nvSpPr>
            <p:cNvPr id="85" name="Google Shape;85;p19"/>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9"/>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9"/>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9"/>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9"/>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9"/>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9"/>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9"/>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9"/>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9"/>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9"/>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9"/>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9"/>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9"/>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9"/>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9"/>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9"/>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9"/>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9"/>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9"/>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9"/>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9"/>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9"/>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9"/>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9"/>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9"/>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9"/>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9"/>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9"/>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9"/>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9"/>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9"/>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9"/>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9"/>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9"/>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9"/>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9"/>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9"/>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9"/>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9"/>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9"/>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9"/>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9"/>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9"/>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9"/>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9"/>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9"/>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9"/>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9"/>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9"/>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9"/>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19"/>
          <p:cNvGrpSpPr/>
          <p:nvPr/>
        </p:nvGrpSpPr>
        <p:grpSpPr>
          <a:xfrm>
            <a:off x="6710076" y="961685"/>
            <a:ext cx="1718823" cy="935599"/>
            <a:chOff x="238125" y="2409350"/>
            <a:chExt cx="760575" cy="414000"/>
          </a:xfrm>
        </p:grpSpPr>
        <p:sp>
          <p:nvSpPr>
            <p:cNvPr id="153" name="Google Shape;153;p19"/>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19"/>
          <p:cNvGrpSpPr/>
          <p:nvPr/>
        </p:nvGrpSpPr>
        <p:grpSpPr>
          <a:xfrm>
            <a:off x="5464073" y="2460613"/>
            <a:ext cx="1147199" cy="637372"/>
            <a:chOff x="315275" y="3124950"/>
            <a:chExt cx="658175" cy="365675"/>
          </a:xfrm>
        </p:grpSpPr>
        <p:sp>
          <p:nvSpPr>
            <p:cNvPr id="166" name="Google Shape;166;p19"/>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19"/>
          <p:cNvGrpSpPr/>
          <p:nvPr/>
        </p:nvGrpSpPr>
        <p:grpSpPr>
          <a:xfrm flipH="1">
            <a:off x="6333399" y="714161"/>
            <a:ext cx="744001" cy="413322"/>
            <a:chOff x="315275" y="3124950"/>
            <a:chExt cx="658175" cy="365675"/>
          </a:xfrm>
        </p:grpSpPr>
        <p:sp>
          <p:nvSpPr>
            <p:cNvPr id="173" name="Google Shape;173;p19"/>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9"/>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19"/>
          <p:cNvSpPr/>
          <p:nvPr/>
        </p:nvSpPr>
        <p:spPr>
          <a:xfrm>
            <a:off x="7151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28"/>
          <p:cNvSpPr txBox="1"/>
          <p:nvPr/>
        </p:nvSpPr>
        <p:spPr>
          <a:xfrm>
            <a:off x="285900" y="329400"/>
            <a:ext cx="8858100" cy="361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lang="en" sz="2400">
                <a:latin typeface="Golos Text Medium"/>
                <a:ea typeface="Golos Text Medium"/>
                <a:cs typeface="Golos Text Medium"/>
                <a:sym typeface="Golos Text Medium"/>
              </a:rPr>
              <a:t>Thinking Humanly: The Cognitive Modeling Approach</a:t>
            </a:r>
            <a:endParaRPr sz="2400">
              <a:latin typeface="Golos Text Medium"/>
              <a:ea typeface="Golos Text Medium"/>
              <a:cs typeface="Golos Text Medium"/>
              <a:sym typeface="Golos Text Medium"/>
            </a:endParaRPr>
          </a:p>
          <a:p>
            <a:pPr indent="-317500" lvl="0" marL="457200" rtl="0" algn="l">
              <a:lnSpc>
                <a:spcPct val="115000"/>
              </a:lnSpc>
              <a:spcBef>
                <a:spcPts val="1200"/>
              </a:spcBef>
              <a:spcAft>
                <a:spcPts val="0"/>
              </a:spcAft>
              <a:buSzPts val="1400"/>
              <a:buChar char="●"/>
            </a:pPr>
            <a:r>
              <a:rPr b="1" lang="en">
                <a:latin typeface="Golos Text"/>
                <a:ea typeface="Golos Text"/>
                <a:cs typeface="Golos Text"/>
                <a:sym typeface="Golos Text"/>
              </a:rPr>
              <a:t>Objective:</a:t>
            </a:r>
            <a:r>
              <a:rPr lang="en">
                <a:latin typeface="Golos Text Medium"/>
                <a:ea typeface="Golos Text Medium"/>
                <a:cs typeface="Golos Text Medium"/>
                <a:sym typeface="Golos Text Medium"/>
              </a:rPr>
              <a:t> Mimic human thought processes.</a:t>
            </a:r>
            <a:br>
              <a:rPr lang="en">
                <a:latin typeface="Golos Text Medium"/>
                <a:ea typeface="Golos Text Medium"/>
                <a:cs typeface="Golos Text Medium"/>
                <a:sym typeface="Golos Text Medium"/>
              </a:rPr>
            </a:b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Methods:</a:t>
            </a:r>
            <a:endParaRPr b="1">
              <a:latin typeface="Golos Text"/>
              <a:ea typeface="Golos Text"/>
              <a:cs typeface="Golos Text"/>
              <a:sym typeface="Golos Text"/>
            </a:endParaRPr>
          </a:p>
          <a:p>
            <a:pPr indent="-317500" lvl="1" marL="914400" rtl="0" algn="l">
              <a:lnSpc>
                <a:spcPct val="115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Introspection.</a:t>
            </a:r>
            <a:endParaRPr>
              <a:latin typeface="Golos Text Medium"/>
              <a:ea typeface="Golos Text Medium"/>
              <a:cs typeface="Golos Text Medium"/>
              <a:sym typeface="Golos Text Medium"/>
            </a:endParaRPr>
          </a:p>
          <a:p>
            <a:pPr indent="-317500" lvl="1" marL="914400" rtl="0" algn="l">
              <a:lnSpc>
                <a:spcPct val="115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Psychological experiments.</a:t>
            </a:r>
            <a:endParaRPr>
              <a:latin typeface="Golos Text Medium"/>
              <a:ea typeface="Golos Text Medium"/>
              <a:cs typeface="Golos Text Medium"/>
              <a:sym typeface="Golos Text Medium"/>
            </a:endParaRPr>
          </a:p>
          <a:p>
            <a:pPr indent="-317500" lvl="1" marL="914400" rtl="0" algn="l">
              <a:lnSpc>
                <a:spcPct val="115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Brain imaging.</a:t>
            </a:r>
            <a:br>
              <a:rPr lang="en">
                <a:latin typeface="Golos Text Medium"/>
                <a:ea typeface="Golos Text Medium"/>
                <a:cs typeface="Golos Text Medium"/>
                <a:sym typeface="Golos Text Medium"/>
              </a:rPr>
            </a:b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Example:  </a:t>
            </a:r>
            <a:r>
              <a:rPr lang="en">
                <a:latin typeface="Golos Text Medium"/>
                <a:ea typeface="Golos Text Medium"/>
                <a:cs typeface="Golos Text Medium"/>
                <a:sym typeface="Golos Text Medium"/>
              </a:rPr>
              <a:t>General Problem Solver (GPS) by Newell &amp; Simon (1961).</a:t>
            </a:r>
            <a:br>
              <a:rPr lang="en">
                <a:latin typeface="Golos Text Medium"/>
                <a:ea typeface="Golos Text Medium"/>
                <a:cs typeface="Golos Text Medium"/>
                <a:sym typeface="Golos Text Medium"/>
              </a:rPr>
            </a:b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Field: </a:t>
            </a:r>
            <a:r>
              <a:rPr lang="en">
                <a:latin typeface="Golos Text Medium"/>
                <a:ea typeface="Golos Text Medium"/>
                <a:cs typeface="Golos Text Medium"/>
                <a:sym typeface="Golos Text Medium"/>
              </a:rPr>
              <a:t>Cognitive Science - Integrates AI models and experimental psychology.</a:t>
            </a:r>
            <a:endParaRPr>
              <a:latin typeface="Golos Text Medium"/>
              <a:ea typeface="Golos Text Medium"/>
              <a:cs typeface="Golos Text Medium"/>
              <a:sym typeface="Golos Text Medium"/>
            </a:endParaRPr>
          </a:p>
          <a:p>
            <a:pPr indent="0" lvl="0" marL="0" rtl="0" algn="l">
              <a:lnSpc>
                <a:spcPct val="115000"/>
              </a:lnSpc>
              <a:spcBef>
                <a:spcPts val="1200"/>
              </a:spcBef>
              <a:spcAft>
                <a:spcPts val="0"/>
              </a:spcAft>
              <a:buNone/>
            </a:pPr>
            <a:r>
              <a:t/>
            </a:r>
            <a:endParaRPr>
              <a:latin typeface="Golos Text Medium"/>
              <a:ea typeface="Golos Text Medium"/>
              <a:cs typeface="Golos Text Medium"/>
              <a:sym typeface="Golos Text Medium"/>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118"/>
          <p:cNvSpPr txBox="1"/>
          <p:nvPr>
            <p:ph idx="1" type="subTitle"/>
          </p:nvPr>
        </p:nvSpPr>
        <p:spPr>
          <a:xfrm>
            <a:off x="353800" y="228025"/>
            <a:ext cx="8062200" cy="350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000000"/>
                </a:solidFill>
              </a:rPr>
              <a:t>Example of a CSP – Sudoku Puzzle</a:t>
            </a:r>
            <a:endParaRPr b="1">
              <a:solidFill>
                <a:srgbClr val="000000"/>
              </a:solidFill>
            </a:endParaRPr>
          </a:p>
          <a:p>
            <a:pPr indent="0" lvl="0" marL="0" rtl="0" algn="l">
              <a:spcBef>
                <a:spcPts val="0"/>
              </a:spcBef>
              <a:spcAft>
                <a:spcPts val="0"/>
              </a:spcAft>
              <a:buNone/>
            </a:pPr>
            <a:r>
              <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Variables: Each cell in the Sudoku grid.</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Domains: Values from {1, 2, 3, …, 9}.</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Constraints:</a:t>
            </a:r>
            <a:endParaRPr sz="1400">
              <a:solidFill>
                <a:srgbClr val="000000"/>
              </a:solidFill>
            </a:endParaRPr>
          </a:p>
          <a:p>
            <a:pPr indent="0" lvl="0" marL="0" rtl="0" algn="l">
              <a:spcBef>
                <a:spcPts val="0"/>
              </a:spcBef>
              <a:spcAft>
                <a:spcPts val="0"/>
              </a:spcAft>
              <a:buNone/>
            </a:pPr>
            <a:r>
              <a:rPr lang="en" sz="1400">
                <a:solidFill>
                  <a:srgbClr val="000000"/>
                </a:solidFill>
              </a:rPr>
              <a:t>Every row, column, and 3x3 subgrid must contain all digits from 1 to 9 exactly once.</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Goal: Assign a value to each cell such that no constraints are violated (i.e., no duplicates in rows, columns, or subgrids).</a:t>
            </a:r>
            <a:endParaRPr sz="1400">
              <a:solidFill>
                <a:srgbClr val="000000"/>
              </a:solidFill>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7" name="Shape 1557"/>
        <p:cNvGrpSpPr/>
        <p:nvPr/>
      </p:nvGrpSpPr>
      <p:grpSpPr>
        <a:xfrm>
          <a:off x="0" y="0"/>
          <a:ext cx="0" cy="0"/>
          <a:chOff x="0" y="0"/>
          <a:chExt cx="0" cy="0"/>
        </a:xfrm>
      </p:grpSpPr>
      <p:sp>
        <p:nvSpPr>
          <p:cNvPr id="1558" name="Google Shape;1558;p119"/>
          <p:cNvSpPr txBox="1"/>
          <p:nvPr>
            <p:ph idx="1" type="subTitle"/>
          </p:nvPr>
        </p:nvSpPr>
        <p:spPr>
          <a:xfrm>
            <a:off x="378775" y="536350"/>
            <a:ext cx="8062200" cy="3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000000"/>
                </a:solidFill>
              </a:rPr>
              <a:t>Solving CSPs – Algorithms</a:t>
            </a:r>
            <a:endParaRPr b="1">
              <a:solidFill>
                <a:srgbClr val="000000"/>
              </a:solidFill>
            </a:endParaRPr>
          </a:p>
          <a:p>
            <a:pPr indent="0" lvl="0" marL="0" rtl="0" algn="l">
              <a:spcBef>
                <a:spcPts val="0"/>
              </a:spcBef>
              <a:spcAft>
                <a:spcPts val="0"/>
              </a:spcAft>
              <a:buNone/>
            </a:pPr>
            <a:r>
              <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317500" lvl="0" marL="457200" rtl="0" algn="l">
              <a:spcBef>
                <a:spcPts val="0"/>
              </a:spcBef>
              <a:spcAft>
                <a:spcPts val="0"/>
              </a:spcAft>
              <a:buClr>
                <a:srgbClr val="000000"/>
              </a:buClr>
              <a:buSzPts val="1400"/>
              <a:buAutoNum type="arabicPeriod"/>
            </a:pPr>
            <a:r>
              <a:rPr b="1" lang="en" sz="1400">
                <a:solidFill>
                  <a:srgbClr val="000000"/>
                </a:solidFill>
              </a:rPr>
              <a:t>Backtracking:</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Assign values to variables one by one.</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If a constraint is violated, undo (backtrack) and try another value.</a:t>
            </a:r>
            <a:endParaRPr sz="1400">
              <a:solidFill>
                <a:srgbClr val="000000"/>
              </a:solidFill>
            </a:endParaRPr>
          </a:p>
          <a:p>
            <a:pPr indent="0" lvl="0" marL="0" rtl="0" algn="l">
              <a:spcBef>
                <a:spcPts val="0"/>
              </a:spcBef>
              <a:spcAft>
                <a:spcPts val="0"/>
              </a:spcAft>
              <a:buNone/>
            </a:pPr>
            <a:r>
              <a:t/>
            </a:r>
            <a:endParaRPr b="1" sz="1400">
              <a:solidFill>
                <a:srgbClr val="000000"/>
              </a:solidFill>
            </a:endParaRPr>
          </a:p>
          <a:p>
            <a:pPr indent="-317500" lvl="0" marL="457200" rtl="0" algn="l">
              <a:spcBef>
                <a:spcPts val="0"/>
              </a:spcBef>
              <a:spcAft>
                <a:spcPts val="0"/>
              </a:spcAft>
              <a:buClr>
                <a:srgbClr val="000000"/>
              </a:buClr>
              <a:buSzPts val="1400"/>
              <a:buAutoNum type="arabicPeriod"/>
            </a:pPr>
            <a:r>
              <a:rPr b="1" lang="en" sz="1400">
                <a:solidFill>
                  <a:srgbClr val="000000"/>
                </a:solidFill>
              </a:rPr>
              <a:t>Constraint Propagation:</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Use algorithms like Arc Consistency to reduce the search space by eliminating inconsistent values early on.</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317500" lvl="0" marL="457200" rtl="0" algn="l">
              <a:spcBef>
                <a:spcPts val="0"/>
              </a:spcBef>
              <a:spcAft>
                <a:spcPts val="0"/>
              </a:spcAft>
              <a:buClr>
                <a:srgbClr val="000000"/>
              </a:buClr>
              <a:buSzPts val="1400"/>
              <a:buAutoNum type="arabicPeriod"/>
            </a:pPr>
            <a:r>
              <a:rPr b="1" lang="en" sz="1400">
                <a:solidFill>
                  <a:srgbClr val="000000"/>
                </a:solidFill>
              </a:rPr>
              <a:t>Heuristics:</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Minimum Remaining Values: Choose the variable with the fewest legal values left.</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Least Constraining Value: Choose the value that rules out the fewest other possibilities for other variables.</a:t>
            </a:r>
            <a:endParaRPr sz="1400">
              <a:solidFill>
                <a:srgbClr val="000000"/>
              </a:solidFill>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2" name="Shape 1562"/>
        <p:cNvGrpSpPr/>
        <p:nvPr/>
      </p:nvGrpSpPr>
      <p:grpSpPr>
        <a:xfrm>
          <a:off x="0" y="0"/>
          <a:ext cx="0" cy="0"/>
          <a:chOff x="0" y="0"/>
          <a:chExt cx="0" cy="0"/>
        </a:xfrm>
      </p:grpSpPr>
      <p:sp>
        <p:nvSpPr>
          <p:cNvPr id="1563" name="Google Shape;1563;p120"/>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cxnSp>
        <p:nvCxnSpPr>
          <p:cNvPr id="1564" name="Google Shape;1564;p120"/>
          <p:cNvCxnSpPr/>
          <p:nvPr/>
        </p:nvCxnSpPr>
        <p:spPr>
          <a:xfrm>
            <a:off x="3578325" y="1165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565" name="Google Shape;1565;p120"/>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grpSp>
        <p:nvGrpSpPr>
          <p:cNvPr id="1566" name="Google Shape;1566;p120"/>
          <p:cNvGrpSpPr/>
          <p:nvPr/>
        </p:nvGrpSpPr>
        <p:grpSpPr>
          <a:xfrm>
            <a:off x="4902098" y="535097"/>
            <a:ext cx="3683753" cy="4073629"/>
            <a:chOff x="4825898" y="535097"/>
            <a:chExt cx="3683753" cy="4073629"/>
          </a:xfrm>
        </p:grpSpPr>
        <p:grpSp>
          <p:nvGrpSpPr>
            <p:cNvPr id="1567" name="Google Shape;1567;p120"/>
            <p:cNvGrpSpPr/>
            <p:nvPr/>
          </p:nvGrpSpPr>
          <p:grpSpPr>
            <a:xfrm>
              <a:off x="5416996" y="1013447"/>
              <a:ext cx="2303759" cy="3595278"/>
              <a:chOff x="5416996" y="1013447"/>
              <a:chExt cx="2303759" cy="3595278"/>
            </a:xfrm>
          </p:grpSpPr>
          <p:sp>
            <p:nvSpPr>
              <p:cNvPr id="1568" name="Google Shape;1568;p120"/>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20"/>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20"/>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20"/>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20"/>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20"/>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20"/>
              <p:cNvSpPr/>
              <p:nvPr/>
            </p:nvSpPr>
            <p:spPr>
              <a:xfrm>
                <a:off x="5467394" y="3094140"/>
                <a:ext cx="1566251" cy="207408"/>
              </a:xfrm>
              <a:custGeom>
                <a:rect b="b" l="l" r="r" t="t"/>
                <a:pathLst>
                  <a:path extrusionOk="0" h="4424" w="33408">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20"/>
              <p:cNvSpPr/>
              <p:nvPr/>
            </p:nvSpPr>
            <p:spPr>
              <a:xfrm>
                <a:off x="5513527" y="3126817"/>
                <a:ext cx="1474033" cy="142054"/>
              </a:xfrm>
              <a:custGeom>
                <a:rect b="b" l="l" r="r" t="t"/>
                <a:pathLst>
                  <a:path extrusionOk="0" h="3030" w="31441">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20"/>
              <p:cNvSpPr/>
              <p:nvPr/>
            </p:nvSpPr>
            <p:spPr>
              <a:xfrm>
                <a:off x="5467394" y="3027895"/>
                <a:ext cx="1566251" cy="169949"/>
              </a:xfrm>
              <a:custGeom>
                <a:rect b="b" l="l" r="r" t="t"/>
                <a:pathLst>
                  <a:path extrusionOk="0" h="3625" w="33408">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20"/>
              <p:cNvSpPr/>
              <p:nvPr/>
            </p:nvSpPr>
            <p:spPr>
              <a:xfrm>
                <a:off x="5467394" y="2144347"/>
                <a:ext cx="1566251" cy="968171"/>
              </a:xfrm>
              <a:custGeom>
                <a:rect b="b" l="l" r="r" t="t"/>
                <a:pathLst>
                  <a:path extrusionOk="0" h="20651" w="33408">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20"/>
              <p:cNvSpPr/>
              <p:nvPr/>
            </p:nvSpPr>
            <p:spPr>
              <a:xfrm>
                <a:off x="5715590" y="2565821"/>
                <a:ext cx="1069859" cy="405534"/>
              </a:xfrm>
              <a:custGeom>
                <a:rect b="b" l="l" r="r" t="t"/>
                <a:pathLst>
                  <a:path extrusionOk="0" h="8650" w="2282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20"/>
              <p:cNvSpPr/>
              <p:nvPr/>
            </p:nvSpPr>
            <p:spPr>
              <a:xfrm>
                <a:off x="5753518" y="2603796"/>
                <a:ext cx="994003" cy="329537"/>
              </a:xfrm>
              <a:custGeom>
                <a:rect b="b" l="l" r="r" t="t"/>
                <a:pathLst>
                  <a:path extrusionOk="0" h="7029" w="21202">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20"/>
              <p:cNvSpPr/>
              <p:nvPr/>
            </p:nvSpPr>
            <p:spPr>
              <a:xfrm>
                <a:off x="6462100" y="2646459"/>
                <a:ext cx="115378" cy="244258"/>
              </a:xfrm>
              <a:custGeom>
                <a:rect b="b" l="l" r="r" t="t"/>
                <a:pathLst>
                  <a:path extrusionOk="0" h="5210" w="2461">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20"/>
              <p:cNvSpPr/>
              <p:nvPr/>
            </p:nvSpPr>
            <p:spPr>
              <a:xfrm>
                <a:off x="5923561" y="2646459"/>
                <a:ext cx="115331" cy="244258"/>
              </a:xfrm>
              <a:custGeom>
                <a:rect b="b" l="l" r="r" t="t"/>
                <a:pathLst>
                  <a:path extrusionOk="0" h="5210" w="246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20"/>
              <p:cNvSpPr/>
              <p:nvPr/>
            </p:nvSpPr>
            <p:spPr>
              <a:xfrm>
                <a:off x="6005090" y="2200747"/>
                <a:ext cx="490860" cy="264886"/>
              </a:xfrm>
              <a:custGeom>
                <a:rect b="b" l="l" r="r" t="t"/>
                <a:pathLst>
                  <a:path extrusionOk="0" h="5650" w="1047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20"/>
              <p:cNvSpPr/>
              <p:nvPr/>
            </p:nvSpPr>
            <p:spPr>
              <a:xfrm>
                <a:off x="6005090" y="2307076"/>
                <a:ext cx="43273" cy="52274"/>
              </a:xfrm>
              <a:custGeom>
                <a:rect b="b" l="l" r="r" t="t"/>
                <a:pathLst>
                  <a:path extrusionOk="0" h="1115" w="923">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20"/>
              <p:cNvSpPr/>
              <p:nvPr/>
            </p:nvSpPr>
            <p:spPr>
              <a:xfrm>
                <a:off x="5740532" y="3606050"/>
                <a:ext cx="1020023" cy="549182"/>
              </a:xfrm>
              <a:custGeom>
                <a:rect b="b" l="l" r="r" t="t"/>
                <a:pathLst>
                  <a:path extrusionOk="0" h="11714" w="21757">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20"/>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20"/>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20"/>
              <p:cNvSpPr/>
              <p:nvPr/>
            </p:nvSpPr>
            <p:spPr>
              <a:xfrm>
                <a:off x="5425810" y="3259635"/>
                <a:ext cx="41632" cy="315519"/>
              </a:xfrm>
              <a:custGeom>
                <a:rect b="b" l="l" r="r" t="t"/>
                <a:pathLst>
                  <a:path extrusionOk="0" h="6730" w="888">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20"/>
              <p:cNvSpPr/>
              <p:nvPr/>
            </p:nvSpPr>
            <p:spPr>
              <a:xfrm>
                <a:off x="5666270" y="2236799"/>
                <a:ext cx="30614" cy="531741"/>
              </a:xfrm>
              <a:custGeom>
                <a:rect b="b" l="l" r="r" t="t"/>
                <a:pathLst>
                  <a:path extrusionOk="0" h="11342" w="653">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20"/>
              <p:cNvSpPr/>
              <p:nvPr/>
            </p:nvSpPr>
            <p:spPr>
              <a:xfrm>
                <a:off x="5647517" y="2682136"/>
                <a:ext cx="68120" cy="172856"/>
              </a:xfrm>
              <a:custGeom>
                <a:rect b="b" l="l" r="r" t="t"/>
                <a:pathLst>
                  <a:path extrusionOk="0" h="3687" w="1453">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20"/>
              <p:cNvSpPr/>
              <p:nvPr/>
            </p:nvSpPr>
            <p:spPr>
              <a:xfrm>
                <a:off x="5916294" y="1927938"/>
                <a:ext cx="211159" cy="147867"/>
              </a:xfrm>
              <a:custGeom>
                <a:rect b="b" l="l" r="r" t="t"/>
                <a:pathLst>
                  <a:path extrusionOk="0" h="3154" w="4504">
                    <a:moveTo>
                      <a:pt x="1" y="1"/>
                    </a:moveTo>
                    <a:lnTo>
                      <a:pt x="3404" y="3153"/>
                    </a:lnTo>
                    <a:lnTo>
                      <a:pt x="4503" y="3153"/>
                    </a:lnTo>
                    <a:lnTo>
                      <a:pt x="1101" y="1"/>
                    </a:lnTo>
                    <a:close/>
                  </a:path>
                </a:pathLst>
              </a:custGeom>
              <a:solidFill>
                <a:srgbClr val="F27C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20"/>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20"/>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20"/>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20"/>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20"/>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20"/>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20"/>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20"/>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20"/>
              <p:cNvSpPr/>
              <p:nvPr/>
            </p:nvSpPr>
            <p:spPr>
              <a:xfrm>
                <a:off x="6856945" y="1560238"/>
                <a:ext cx="108955" cy="72527"/>
              </a:xfrm>
              <a:custGeom>
                <a:rect b="b" l="l" r="r" t="t"/>
                <a:pathLst>
                  <a:path extrusionOk="0" h="1547" w="2324">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20"/>
              <p:cNvSpPr/>
              <p:nvPr/>
            </p:nvSpPr>
            <p:spPr>
              <a:xfrm>
                <a:off x="6527126" y="1555222"/>
                <a:ext cx="642853" cy="900332"/>
              </a:xfrm>
              <a:custGeom>
                <a:rect b="b" l="l" r="r" t="t"/>
                <a:pathLst>
                  <a:path extrusionOk="0" h="19204" w="13712">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20"/>
              <p:cNvSpPr/>
              <p:nvPr/>
            </p:nvSpPr>
            <p:spPr>
              <a:xfrm>
                <a:off x="6672556" y="1162253"/>
                <a:ext cx="300095" cy="345618"/>
              </a:xfrm>
              <a:custGeom>
                <a:rect b="b" l="l" r="r" t="t"/>
                <a:pathLst>
                  <a:path extrusionOk="0" h="7372" w="6401">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20"/>
              <p:cNvSpPr/>
              <p:nvPr/>
            </p:nvSpPr>
            <p:spPr>
              <a:xfrm>
                <a:off x="6663461" y="2426814"/>
                <a:ext cx="661653" cy="1827339"/>
              </a:xfrm>
              <a:custGeom>
                <a:rect b="b" l="l" r="r" t="t"/>
                <a:pathLst>
                  <a:path extrusionOk="0" h="38977" w="14113">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20"/>
              <p:cNvSpPr/>
              <p:nvPr/>
            </p:nvSpPr>
            <p:spPr>
              <a:xfrm>
                <a:off x="6663836" y="2621564"/>
                <a:ext cx="516973" cy="1632589"/>
              </a:xfrm>
              <a:custGeom>
                <a:rect b="b" l="l" r="r" t="t"/>
                <a:pathLst>
                  <a:path extrusionOk="0" h="34823" w="11027">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20"/>
              <p:cNvSpPr/>
              <p:nvPr/>
            </p:nvSpPr>
            <p:spPr>
              <a:xfrm>
                <a:off x="6702608" y="1247626"/>
                <a:ext cx="39944" cy="86264"/>
              </a:xfrm>
              <a:custGeom>
                <a:rect b="b" l="l" r="r" t="t"/>
                <a:pathLst>
                  <a:path extrusionOk="0" h="1840" w="852">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20"/>
              <p:cNvSpPr/>
              <p:nvPr/>
            </p:nvSpPr>
            <p:spPr>
              <a:xfrm>
                <a:off x="6697732" y="1285366"/>
                <a:ext cx="42569" cy="14159"/>
              </a:xfrm>
              <a:custGeom>
                <a:rect b="b" l="l" r="r" t="t"/>
                <a:pathLst>
                  <a:path extrusionOk="0" h="302" w="908">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20"/>
              <p:cNvSpPr/>
              <p:nvPr/>
            </p:nvSpPr>
            <p:spPr>
              <a:xfrm>
                <a:off x="6611703" y="1021418"/>
                <a:ext cx="318801" cy="399251"/>
              </a:xfrm>
              <a:custGeom>
                <a:rect b="b" l="l" r="r" t="t"/>
                <a:pathLst>
                  <a:path extrusionOk="0" h="8516" w="680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20"/>
              <p:cNvSpPr/>
              <p:nvPr/>
            </p:nvSpPr>
            <p:spPr>
              <a:xfrm>
                <a:off x="6668712" y="1494368"/>
                <a:ext cx="152368" cy="141257"/>
              </a:xfrm>
              <a:custGeom>
                <a:rect b="b" l="l" r="r" t="t"/>
                <a:pathLst>
                  <a:path extrusionOk="0" h="3013" w="325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20"/>
              <p:cNvSpPr/>
              <p:nvPr/>
            </p:nvSpPr>
            <p:spPr>
              <a:xfrm>
                <a:off x="6856945" y="1515043"/>
                <a:ext cx="99578" cy="105767"/>
              </a:xfrm>
              <a:custGeom>
                <a:rect b="b" l="l" r="r" t="t"/>
                <a:pathLst>
                  <a:path extrusionOk="0" h="2256" w="2124">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20"/>
              <p:cNvSpPr/>
              <p:nvPr/>
            </p:nvSpPr>
            <p:spPr>
              <a:xfrm>
                <a:off x="6717423" y="1361363"/>
                <a:ext cx="177966" cy="364793"/>
              </a:xfrm>
              <a:custGeom>
                <a:rect b="b" l="l" r="r" t="t"/>
                <a:pathLst>
                  <a:path extrusionOk="0" h="7781" w="3796">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20"/>
              <p:cNvSpPr/>
              <p:nvPr/>
            </p:nvSpPr>
            <p:spPr>
              <a:xfrm>
                <a:off x="6878276" y="1510261"/>
                <a:ext cx="39897" cy="32255"/>
              </a:xfrm>
              <a:custGeom>
                <a:rect b="b" l="l" r="r" t="t"/>
                <a:pathLst>
                  <a:path extrusionOk="0" h="688" w="851">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20"/>
              <p:cNvSpPr/>
              <p:nvPr/>
            </p:nvSpPr>
            <p:spPr>
              <a:xfrm>
                <a:off x="6692997" y="1494228"/>
                <a:ext cx="26114" cy="29677"/>
              </a:xfrm>
              <a:custGeom>
                <a:rect b="b" l="l" r="r" t="t"/>
                <a:pathLst>
                  <a:path extrusionOk="0" h="633" w="557">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20"/>
              <p:cNvSpPr/>
              <p:nvPr/>
            </p:nvSpPr>
            <p:spPr>
              <a:xfrm>
                <a:off x="6395340" y="2175290"/>
                <a:ext cx="349790" cy="417442"/>
              </a:xfrm>
              <a:custGeom>
                <a:rect b="b" l="l" r="r" t="t"/>
                <a:pathLst>
                  <a:path extrusionOk="0" h="8904" w="7461">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20"/>
              <p:cNvSpPr/>
              <p:nvPr/>
            </p:nvSpPr>
            <p:spPr>
              <a:xfrm>
                <a:off x="6395527" y="2020437"/>
                <a:ext cx="145195" cy="180966"/>
              </a:xfrm>
              <a:custGeom>
                <a:rect b="b" l="l" r="r" t="t"/>
                <a:pathLst>
                  <a:path extrusionOk="0" h="3860" w="3097">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20"/>
              <p:cNvSpPr/>
              <p:nvPr/>
            </p:nvSpPr>
            <p:spPr>
              <a:xfrm>
                <a:off x="6400778" y="2020437"/>
                <a:ext cx="139944" cy="55368"/>
              </a:xfrm>
              <a:custGeom>
                <a:rect b="b" l="l" r="r" t="t"/>
                <a:pathLst>
                  <a:path extrusionOk="0" h="1181" w="2985">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20"/>
              <p:cNvSpPr/>
              <p:nvPr/>
            </p:nvSpPr>
            <p:spPr>
              <a:xfrm>
                <a:off x="6535753" y="2027516"/>
                <a:ext cx="73277" cy="27989"/>
              </a:xfrm>
              <a:custGeom>
                <a:rect b="b" l="l" r="r" t="t"/>
                <a:pathLst>
                  <a:path extrusionOk="0" h="597" w="1563">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20"/>
              <p:cNvSpPr/>
              <p:nvPr/>
            </p:nvSpPr>
            <p:spPr>
              <a:xfrm>
                <a:off x="6380572" y="1598588"/>
                <a:ext cx="271965" cy="447259"/>
              </a:xfrm>
              <a:custGeom>
                <a:rect b="b" l="l" r="r" t="t"/>
                <a:pathLst>
                  <a:path extrusionOk="0" h="9540" w="580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20"/>
              <p:cNvSpPr/>
              <p:nvPr/>
            </p:nvSpPr>
            <p:spPr>
              <a:xfrm>
                <a:off x="6448739" y="2020437"/>
                <a:ext cx="30614" cy="20113"/>
              </a:xfrm>
              <a:custGeom>
                <a:rect b="b" l="l" r="r" t="t"/>
                <a:pathLst>
                  <a:path extrusionOk="0" h="429" w="653">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20"/>
              <p:cNvSpPr/>
              <p:nvPr/>
            </p:nvSpPr>
            <p:spPr>
              <a:xfrm>
                <a:off x="6721173" y="2576369"/>
                <a:ext cx="134740" cy="111112"/>
              </a:xfrm>
              <a:custGeom>
                <a:rect b="b" l="l" r="r" t="t"/>
                <a:pathLst>
                  <a:path extrusionOk="0" h="2370" w="2874">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20"/>
              <p:cNvSpPr/>
              <p:nvPr/>
            </p:nvSpPr>
            <p:spPr>
              <a:xfrm>
                <a:off x="6686386" y="2543177"/>
                <a:ext cx="178763" cy="138069"/>
              </a:xfrm>
              <a:custGeom>
                <a:rect b="b" l="l" r="r" t="t"/>
                <a:pathLst>
                  <a:path extrusionOk="0" h="2945" w="3813">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20"/>
              <p:cNvSpPr/>
              <p:nvPr/>
            </p:nvSpPr>
            <p:spPr>
              <a:xfrm>
                <a:off x="6669649" y="2276931"/>
                <a:ext cx="2532" cy="4594"/>
              </a:xfrm>
              <a:custGeom>
                <a:rect b="b" l="l" r="r" t="t"/>
                <a:pathLst>
                  <a:path extrusionOk="0" h="98" w="54">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20"/>
              <p:cNvSpPr/>
              <p:nvPr/>
            </p:nvSpPr>
            <p:spPr>
              <a:xfrm>
                <a:off x="7064916" y="2168960"/>
                <a:ext cx="92827" cy="88842"/>
              </a:xfrm>
              <a:custGeom>
                <a:rect b="b" l="l" r="r" t="t"/>
                <a:pathLst>
                  <a:path extrusionOk="0" h="1895" w="198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20"/>
              <p:cNvSpPr/>
              <p:nvPr/>
            </p:nvSpPr>
            <p:spPr>
              <a:xfrm>
                <a:off x="7046069" y="2097558"/>
                <a:ext cx="57853" cy="82513"/>
              </a:xfrm>
              <a:custGeom>
                <a:rect b="b" l="l" r="r" t="t"/>
                <a:pathLst>
                  <a:path extrusionOk="0" h="1760" w="1234">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20"/>
              <p:cNvSpPr/>
              <p:nvPr/>
            </p:nvSpPr>
            <p:spPr>
              <a:xfrm>
                <a:off x="6571290" y="1705527"/>
                <a:ext cx="266480" cy="750073"/>
              </a:xfrm>
              <a:custGeom>
                <a:rect b="b" l="l" r="r" t="t"/>
                <a:pathLst>
                  <a:path extrusionOk="0" h="15999" w="5684">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20"/>
              <p:cNvSpPr/>
              <p:nvPr/>
            </p:nvSpPr>
            <p:spPr>
              <a:xfrm>
                <a:off x="6714422" y="2336612"/>
                <a:ext cx="469481" cy="158697"/>
              </a:xfrm>
              <a:custGeom>
                <a:rect b="b" l="l" r="r" t="t"/>
                <a:pathLst>
                  <a:path extrusionOk="0" h="3385" w="10014">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20"/>
              <p:cNvSpPr/>
              <p:nvPr/>
            </p:nvSpPr>
            <p:spPr>
              <a:xfrm>
                <a:off x="7221784" y="2376181"/>
                <a:ext cx="27567" cy="81951"/>
              </a:xfrm>
              <a:custGeom>
                <a:rect b="b" l="l" r="r" t="t"/>
                <a:pathLst>
                  <a:path extrusionOk="0" h="1748" w="588">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20"/>
              <p:cNvSpPr/>
              <p:nvPr/>
            </p:nvSpPr>
            <p:spPr>
              <a:xfrm>
                <a:off x="7127504" y="2462070"/>
                <a:ext cx="95312" cy="183498"/>
              </a:xfrm>
              <a:custGeom>
                <a:rect b="b" l="l" r="r" t="t"/>
                <a:pathLst>
                  <a:path extrusionOk="0" h="3914" w="2033">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20"/>
              <p:cNvSpPr/>
              <p:nvPr/>
            </p:nvSpPr>
            <p:spPr>
              <a:xfrm>
                <a:off x="6876260" y="2561508"/>
                <a:ext cx="194656" cy="126911"/>
              </a:xfrm>
              <a:custGeom>
                <a:rect b="b" l="l" r="r" t="t"/>
                <a:pathLst>
                  <a:path extrusionOk="0" h="2707" w="4152">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20"/>
              <p:cNvSpPr/>
              <p:nvPr/>
            </p:nvSpPr>
            <p:spPr>
              <a:xfrm>
                <a:off x="7028816" y="2357522"/>
                <a:ext cx="691376" cy="1249372"/>
              </a:xfrm>
              <a:custGeom>
                <a:rect b="b" l="l" r="r" t="t"/>
                <a:pathLst>
                  <a:path extrusionOk="0" h="26649" w="14747">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20"/>
              <p:cNvSpPr/>
              <p:nvPr/>
            </p:nvSpPr>
            <p:spPr>
              <a:xfrm>
                <a:off x="7084700" y="2670088"/>
                <a:ext cx="391797" cy="742853"/>
              </a:xfrm>
              <a:custGeom>
                <a:rect b="b" l="l" r="r" t="t"/>
                <a:pathLst>
                  <a:path extrusionOk="0" h="15845" w="8357">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20"/>
              <p:cNvSpPr/>
              <p:nvPr/>
            </p:nvSpPr>
            <p:spPr>
              <a:xfrm>
                <a:off x="7033551" y="2436331"/>
                <a:ext cx="73934" cy="382186"/>
              </a:xfrm>
              <a:custGeom>
                <a:rect b="b" l="l" r="r" t="t"/>
                <a:pathLst>
                  <a:path extrusionOk="0" h="8152" w="1577">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20"/>
              <p:cNvSpPr/>
              <p:nvPr/>
            </p:nvSpPr>
            <p:spPr>
              <a:xfrm>
                <a:off x="6944850" y="2916033"/>
                <a:ext cx="304642" cy="1305725"/>
              </a:xfrm>
              <a:custGeom>
                <a:rect b="b" l="l" r="r" t="t"/>
                <a:pathLst>
                  <a:path extrusionOk="0" h="27851" w="6498">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20"/>
              <p:cNvSpPr/>
              <p:nvPr/>
            </p:nvSpPr>
            <p:spPr>
              <a:xfrm>
                <a:off x="7091310" y="2817017"/>
                <a:ext cx="276654" cy="250868"/>
              </a:xfrm>
              <a:custGeom>
                <a:rect b="b" l="l" r="r" t="t"/>
                <a:pathLst>
                  <a:path extrusionOk="0" h="5351" w="5901">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20"/>
              <p:cNvSpPr/>
              <p:nvPr/>
            </p:nvSpPr>
            <p:spPr>
              <a:xfrm>
                <a:off x="7442460" y="3309518"/>
                <a:ext cx="88702" cy="130005"/>
              </a:xfrm>
              <a:custGeom>
                <a:rect b="b" l="l" r="r" t="t"/>
                <a:pathLst>
                  <a:path extrusionOk="0" h="2773" w="1892">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20"/>
              <p:cNvSpPr/>
              <p:nvPr/>
            </p:nvSpPr>
            <p:spPr>
              <a:xfrm>
                <a:off x="7226942" y="3492594"/>
                <a:ext cx="77919" cy="104829"/>
              </a:xfrm>
              <a:custGeom>
                <a:rect b="b" l="l" r="r" t="t"/>
                <a:pathLst>
                  <a:path extrusionOk="0" h="2236" w="1662">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20"/>
              <p:cNvSpPr/>
              <p:nvPr/>
            </p:nvSpPr>
            <p:spPr>
              <a:xfrm>
                <a:off x="6885731" y="3496767"/>
                <a:ext cx="115190" cy="359354"/>
              </a:xfrm>
              <a:custGeom>
                <a:rect b="b" l="l" r="r" t="t"/>
                <a:pathLst>
                  <a:path extrusionOk="0" h="7665" w="2457">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20"/>
              <p:cNvSpPr/>
              <p:nvPr/>
            </p:nvSpPr>
            <p:spPr>
              <a:xfrm>
                <a:off x="7195249" y="3675717"/>
                <a:ext cx="59963" cy="252275"/>
              </a:xfrm>
              <a:custGeom>
                <a:rect b="b" l="l" r="r" t="t"/>
                <a:pathLst>
                  <a:path extrusionOk="0" h="5381" w="1279">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20"/>
              <p:cNvSpPr/>
              <p:nvPr/>
            </p:nvSpPr>
            <p:spPr>
              <a:xfrm>
                <a:off x="7140959" y="4249090"/>
                <a:ext cx="179982" cy="250212"/>
              </a:xfrm>
              <a:custGeom>
                <a:rect b="b" l="l" r="r" t="t"/>
                <a:pathLst>
                  <a:path extrusionOk="0" h="5337" w="3839">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20"/>
              <p:cNvSpPr/>
              <p:nvPr/>
            </p:nvSpPr>
            <p:spPr>
              <a:xfrm>
                <a:off x="7140959" y="4249090"/>
                <a:ext cx="136897" cy="29864"/>
              </a:xfrm>
              <a:custGeom>
                <a:rect b="b" l="l" r="r" t="t"/>
                <a:pathLst>
                  <a:path extrusionOk="0" h="637" w="292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20"/>
              <p:cNvSpPr/>
              <p:nvPr/>
            </p:nvSpPr>
            <p:spPr>
              <a:xfrm>
                <a:off x="7203407" y="4461562"/>
                <a:ext cx="350119" cy="145570"/>
              </a:xfrm>
              <a:custGeom>
                <a:rect b="b" l="l" r="r" t="t"/>
                <a:pathLst>
                  <a:path extrusionOk="0" h="3105" w="7468">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20"/>
              <p:cNvSpPr/>
              <p:nvPr/>
            </p:nvSpPr>
            <p:spPr>
              <a:xfrm>
                <a:off x="7073120" y="2371352"/>
                <a:ext cx="32865" cy="31927"/>
              </a:xfrm>
              <a:custGeom>
                <a:rect b="b" l="l" r="r" t="t"/>
                <a:pathLst>
                  <a:path extrusionOk="0" h="681" w="701">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20"/>
              <p:cNvSpPr/>
              <p:nvPr/>
            </p:nvSpPr>
            <p:spPr>
              <a:xfrm>
                <a:off x="6838801" y="2423532"/>
                <a:ext cx="29302" cy="55603"/>
              </a:xfrm>
              <a:custGeom>
                <a:rect b="b" l="l" r="r" t="t"/>
                <a:pathLst>
                  <a:path extrusionOk="0" h="1186" w="625">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20"/>
              <p:cNvSpPr/>
              <p:nvPr/>
            </p:nvSpPr>
            <p:spPr>
              <a:xfrm>
                <a:off x="6711562" y="2357522"/>
                <a:ext cx="480264" cy="145617"/>
              </a:xfrm>
              <a:custGeom>
                <a:rect b="b" l="l" r="r" t="t"/>
                <a:pathLst>
                  <a:path extrusionOk="0" h="3106" w="10244">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20"/>
              <p:cNvSpPr/>
              <p:nvPr/>
            </p:nvSpPr>
            <p:spPr>
              <a:xfrm>
                <a:off x="7009688" y="1575475"/>
                <a:ext cx="203236" cy="446743"/>
              </a:xfrm>
              <a:custGeom>
                <a:rect b="b" l="l" r="r" t="t"/>
                <a:pathLst>
                  <a:path extrusionOk="0" h="9529" w="4335">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20"/>
              <p:cNvSpPr/>
              <p:nvPr/>
            </p:nvSpPr>
            <p:spPr>
              <a:xfrm>
                <a:off x="7106500" y="1766943"/>
                <a:ext cx="96390" cy="22597"/>
              </a:xfrm>
              <a:custGeom>
                <a:rect b="b" l="l" r="r" t="t"/>
                <a:pathLst>
                  <a:path extrusionOk="0" h="482" w="2056">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20"/>
              <p:cNvSpPr/>
              <p:nvPr/>
            </p:nvSpPr>
            <p:spPr>
              <a:xfrm>
                <a:off x="7105094" y="1807074"/>
                <a:ext cx="29630" cy="161229"/>
              </a:xfrm>
              <a:custGeom>
                <a:rect b="b" l="l" r="r" t="t"/>
                <a:pathLst>
                  <a:path extrusionOk="0" h="3439" w="632">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20"/>
              <p:cNvSpPr/>
              <p:nvPr/>
            </p:nvSpPr>
            <p:spPr>
              <a:xfrm>
                <a:off x="7094686" y="1777492"/>
                <a:ext cx="9517" cy="187014"/>
              </a:xfrm>
              <a:custGeom>
                <a:rect b="b" l="l" r="r" t="t"/>
                <a:pathLst>
                  <a:path extrusionOk="0" h="3989" w="203">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20"/>
              <p:cNvSpPr/>
              <p:nvPr/>
            </p:nvSpPr>
            <p:spPr>
              <a:xfrm>
                <a:off x="7148413" y="1626717"/>
                <a:ext cx="245946" cy="471075"/>
              </a:xfrm>
              <a:custGeom>
                <a:rect b="b" l="l" r="r" t="t"/>
                <a:pathLst>
                  <a:path extrusionOk="0" h="10048" w="5246">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20"/>
              <p:cNvSpPr/>
              <p:nvPr/>
            </p:nvSpPr>
            <p:spPr>
              <a:xfrm>
                <a:off x="7118174" y="1842283"/>
                <a:ext cx="101923" cy="238304"/>
              </a:xfrm>
              <a:custGeom>
                <a:rect b="b" l="l" r="r" t="t"/>
                <a:pathLst>
                  <a:path extrusionOk="0" h="5083" w="2174">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20"/>
              <p:cNvSpPr/>
              <p:nvPr/>
            </p:nvSpPr>
            <p:spPr>
              <a:xfrm>
                <a:off x="7179684" y="1815748"/>
                <a:ext cx="24051" cy="61604"/>
              </a:xfrm>
              <a:custGeom>
                <a:rect b="b" l="l" r="r" t="t"/>
                <a:pathLst>
                  <a:path extrusionOk="0" h="1314" w="513">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20"/>
              <p:cNvSpPr/>
              <p:nvPr/>
            </p:nvSpPr>
            <p:spPr>
              <a:xfrm>
                <a:off x="7118174" y="1842283"/>
                <a:ext cx="87436" cy="197985"/>
              </a:xfrm>
              <a:custGeom>
                <a:rect b="b" l="l" r="r" t="t"/>
                <a:pathLst>
                  <a:path extrusionOk="0" h="4223" w="1865">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20"/>
              <p:cNvSpPr/>
              <p:nvPr/>
            </p:nvSpPr>
            <p:spPr>
              <a:xfrm>
                <a:off x="7294593" y="1382647"/>
                <a:ext cx="209705" cy="281295"/>
              </a:xfrm>
              <a:custGeom>
                <a:rect b="b" l="l" r="r" t="t"/>
                <a:pathLst>
                  <a:path extrusionOk="0" h="6000" w="4473">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20"/>
              <p:cNvSpPr/>
              <p:nvPr/>
            </p:nvSpPr>
            <p:spPr>
              <a:xfrm>
                <a:off x="7277387" y="1376552"/>
                <a:ext cx="103423" cy="244539"/>
              </a:xfrm>
              <a:custGeom>
                <a:rect b="b" l="l" r="r" t="t"/>
                <a:pathLst>
                  <a:path extrusionOk="0" h="5216" w="2206">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20"/>
              <p:cNvSpPr/>
              <p:nvPr/>
            </p:nvSpPr>
            <p:spPr>
              <a:xfrm>
                <a:off x="7406595" y="1432390"/>
                <a:ext cx="35631" cy="40038"/>
              </a:xfrm>
              <a:custGeom>
                <a:rect b="b" l="l" r="r" t="t"/>
                <a:pathLst>
                  <a:path extrusionOk="0" h="854" w="76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20"/>
              <p:cNvSpPr/>
              <p:nvPr/>
            </p:nvSpPr>
            <p:spPr>
              <a:xfrm>
                <a:off x="7410768" y="1436046"/>
                <a:ext cx="27286" cy="32724"/>
              </a:xfrm>
              <a:custGeom>
                <a:rect b="b" l="l" r="r" t="t"/>
                <a:pathLst>
                  <a:path extrusionOk="0" h="698" w="582">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20"/>
              <p:cNvSpPr/>
              <p:nvPr/>
            </p:nvSpPr>
            <p:spPr>
              <a:xfrm>
                <a:off x="7342038" y="1397321"/>
                <a:ext cx="23347" cy="52837"/>
              </a:xfrm>
              <a:custGeom>
                <a:rect b="b" l="l" r="r" t="t"/>
                <a:pathLst>
                  <a:path extrusionOk="0" h="1127" w="498">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20"/>
              <p:cNvSpPr/>
              <p:nvPr/>
            </p:nvSpPr>
            <p:spPr>
              <a:xfrm>
                <a:off x="7395015" y="1498822"/>
                <a:ext cx="85420" cy="59259"/>
              </a:xfrm>
              <a:custGeom>
                <a:rect b="b" l="l" r="r" t="t"/>
                <a:pathLst>
                  <a:path extrusionOk="0" h="1264" w="1822">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20"/>
              <p:cNvSpPr/>
              <p:nvPr/>
            </p:nvSpPr>
            <p:spPr>
              <a:xfrm>
                <a:off x="7383904" y="1529811"/>
                <a:ext cx="85420" cy="59213"/>
              </a:xfrm>
              <a:custGeom>
                <a:rect b="b" l="l" r="r" t="t"/>
                <a:pathLst>
                  <a:path extrusionOk="0" h="1263" w="1822">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20"/>
              <p:cNvSpPr/>
              <p:nvPr/>
            </p:nvSpPr>
            <p:spPr>
              <a:xfrm>
                <a:off x="7372793" y="1560707"/>
                <a:ext cx="85326" cy="58134"/>
              </a:xfrm>
              <a:custGeom>
                <a:rect b="b" l="l" r="r" t="t"/>
                <a:pathLst>
                  <a:path extrusionOk="0" h="1240" w="182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20"/>
              <p:cNvSpPr/>
              <p:nvPr/>
            </p:nvSpPr>
            <p:spPr>
              <a:xfrm>
                <a:off x="7367870" y="1590571"/>
                <a:ext cx="80450" cy="58181"/>
              </a:xfrm>
              <a:custGeom>
                <a:rect b="b" l="l" r="r" t="t"/>
                <a:pathLst>
                  <a:path extrusionOk="0" h="1241" w="1716">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20"/>
              <p:cNvSpPr/>
              <p:nvPr/>
            </p:nvSpPr>
            <p:spPr>
              <a:xfrm>
                <a:off x="6721361" y="1361363"/>
                <a:ext cx="157525" cy="153868"/>
              </a:xfrm>
              <a:custGeom>
                <a:rect b="b" l="l" r="r" t="t"/>
                <a:pathLst>
                  <a:path extrusionOk="0" h="3282" w="336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20"/>
              <p:cNvSpPr/>
              <p:nvPr/>
            </p:nvSpPr>
            <p:spPr>
              <a:xfrm>
                <a:off x="6896936" y="1195164"/>
                <a:ext cx="47820" cy="206611"/>
              </a:xfrm>
              <a:custGeom>
                <a:rect b="b" l="l" r="r" t="t"/>
                <a:pathLst>
                  <a:path extrusionOk="0" h="4407" w="102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20"/>
              <p:cNvSpPr/>
              <p:nvPr/>
            </p:nvSpPr>
            <p:spPr>
              <a:xfrm>
                <a:off x="6911985" y="1432155"/>
                <a:ext cx="15893" cy="51383"/>
              </a:xfrm>
              <a:custGeom>
                <a:rect b="b" l="l" r="r" t="t"/>
                <a:pathLst>
                  <a:path extrusionOk="0" h="1096" w="339">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20"/>
              <p:cNvSpPr/>
              <p:nvPr/>
            </p:nvSpPr>
            <p:spPr>
              <a:xfrm>
                <a:off x="6930879" y="1220059"/>
                <a:ext cx="13737" cy="39288"/>
              </a:xfrm>
              <a:custGeom>
                <a:rect b="b" l="l" r="r" t="t"/>
                <a:pathLst>
                  <a:path extrusionOk="0" h="838" w="293">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20"/>
              <p:cNvSpPr/>
              <p:nvPr/>
            </p:nvSpPr>
            <p:spPr>
              <a:xfrm>
                <a:off x="6842927" y="1233889"/>
                <a:ext cx="15987" cy="38678"/>
              </a:xfrm>
              <a:custGeom>
                <a:rect b="b" l="l" r="r" t="t"/>
                <a:pathLst>
                  <a:path extrusionOk="0" h="825" w="341">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20"/>
              <p:cNvSpPr/>
              <p:nvPr/>
            </p:nvSpPr>
            <p:spPr>
              <a:xfrm>
                <a:off x="6908000" y="1192820"/>
                <a:ext cx="55415" cy="25035"/>
              </a:xfrm>
              <a:custGeom>
                <a:rect b="b" l="l" r="r" t="t"/>
                <a:pathLst>
                  <a:path extrusionOk="0" h="534" w="1182">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20"/>
              <p:cNvSpPr/>
              <p:nvPr/>
            </p:nvSpPr>
            <p:spPr>
              <a:xfrm>
                <a:off x="6804483" y="1188366"/>
                <a:ext cx="68402" cy="55274"/>
              </a:xfrm>
              <a:custGeom>
                <a:rect b="b" l="l" r="r" t="t"/>
                <a:pathLst>
                  <a:path extrusionOk="0" h="1179" w="1459">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20"/>
              <p:cNvSpPr/>
              <p:nvPr/>
            </p:nvSpPr>
            <p:spPr>
              <a:xfrm>
                <a:off x="6714141" y="1162253"/>
                <a:ext cx="248712" cy="154900"/>
              </a:xfrm>
              <a:custGeom>
                <a:rect b="b" l="l" r="r" t="t"/>
                <a:pathLst>
                  <a:path extrusionOk="0" h="3304" w="5305">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20"/>
              <p:cNvSpPr/>
              <p:nvPr/>
            </p:nvSpPr>
            <p:spPr>
              <a:xfrm>
                <a:off x="7251508" y="3088373"/>
                <a:ext cx="158744" cy="203564"/>
              </a:xfrm>
              <a:custGeom>
                <a:rect b="b" l="l" r="r" t="t"/>
                <a:pathLst>
                  <a:path extrusionOk="0" h="4342" w="3386">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20"/>
              <p:cNvSpPr/>
              <p:nvPr/>
            </p:nvSpPr>
            <p:spPr>
              <a:xfrm>
                <a:off x="6618079" y="1015088"/>
                <a:ext cx="56962" cy="82560"/>
              </a:xfrm>
              <a:custGeom>
                <a:rect b="b" l="l" r="r" t="t"/>
                <a:pathLst>
                  <a:path extrusionOk="0" h="1761" w="1215">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20"/>
              <p:cNvSpPr/>
              <p:nvPr/>
            </p:nvSpPr>
            <p:spPr>
              <a:xfrm>
                <a:off x="6714235" y="1072566"/>
                <a:ext cx="271778" cy="236991"/>
              </a:xfrm>
              <a:custGeom>
                <a:rect b="b" l="l" r="r" t="t"/>
                <a:pathLst>
                  <a:path extrusionOk="0" h="5055" w="5797">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20"/>
              <p:cNvSpPr/>
              <p:nvPr/>
            </p:nvSpPr>
            <p:spPr>
              <a:xfrm>
                <a:off x="6868197" y="1411199"/>
                <a:ext cx="63526" cy="11486"/>
              </a:xfrm>
              <a:custGeom>
                <a:rect b="b" l="l" r="r" t="t"/>
                <a:pathLst>
                  <a:path extrusionOk="0" h="245" w="1355">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20"/>
              <p:cNvSpPr/>
              <p:nvPr/>
            </p:nvSpPr>
            <p:spPr>
              <a:xfrm>
                <a:off x="7204647" y="4585097"/>
                <a:ext cx="347634" cy="22035"/>
              </a:xfrm>
              <a:custGeom>
                <a:rect b="b" l="l" r="r" t="t"/>
                <a:pathLst>
                  <a:path extrusionOk="0" h="470" w="7415">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20"/>
              <p:cNvSpPr/>
              <p:nvPr/>
            </p:nvSpPr>
            <p:spPr>
              <a:xfrm>
                <a:off x="6939833" y="2366851"/>
                <a:ext cx="175950" cy="7407"/>
              </a:xfrm>
              <a:custGeom>
                <a:rect b="b" l="l" r="r" t="t"/>
                <a:pathLst>
                  <a:path extrusionOk="0" h="158" w="3753">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20"/>
              <p:cNvSpPr/>
              <p:nvPr/>
            </p:nvSpPr>
            <p:spPr>
              <a:xfrm>
                <a:off x="6856851" y="2178524"/>
                <a:ext cx="8439" cy="206189"/>
              </a:xfrm>
              <a:custGeom>
                <a:rect b="b" l="l" r="r" t="t"/>
                <a:pathLst>
                  <a:path extrusionOk="0" h="4398" w="18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20"/>
              <p:cNvSpPr/>
              <p:nvPr/>
            </p:nvSpPr>
            <p:spPr>
              <a:xfrm>
                <a:off x="6744333" y="2004684"/>
                <a:ext cx="100891" cy="380030"/>
              </a:xfrm>
              <a:custGeom>
                <a:rect b="b" l="l" r="r" t="t"/>
                <a:pathLst>
                  <a:path extrusionOk="0" h="8106" w="2152">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20"/>
              <p:cNvSpPr/>
              <p:nvPr/>
            </p:nvSpPr>
            <p:spPr>
              <a:xfrm>
                <a:off x="7160697" y="3298782"/>
                <a:ext cx="55040" cy="345149"/>
              </a:xfrm>
              <a:custGeom>
                <a:rect b="b" l="l" r="r" t="t"/>
                <a:pathLst>
                  <a:path extrusionOk="0" h="7362" w="1174">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20"/>
              <p:cNvSpPr/>
              <p:nvPr/>
            </p:nvSpPr>
            <p:spPr>
              <a:xfrm>
                <a:off x="6819439" y="1554893"/>
                <a:ext cx="137881" cy="171965"/>
              </a:xfrm>
              <a:custGeom>
                <a:rect b="b" l="l" r="r" t="t"/>
                <a:pathLst>
                  <a:path extrusionOk="0" h="3668" w="2941">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20"/>
              <p:cNvSpPr/>
              <p:nvPr/>
            </p:nvSpPr>
            <p:spPr>
              <a:xfrm>
                <a:off x="6886950" y="1725358"/>
                <a:ext cx="176794" cy="648573"/>
              </a:xfrm>
              <a:custGeom>
                <a:rect b="b" l="l" r="r" t="t"/>
                <a:pathLst>
                  <a:path extrusionOk="0" h="13834" w="3771">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20"/>
              <p:cNvSpPr/>
              <p:nvPr/>
            </p:nvSpPr>
            <p:spPr>
              <a:xfrm>
                <a:off x="6667915" y="1493665"/>
                <a:ext cx="153868" cy="142710"/>
              </a:xfrm>
              <a:custGeom>
                <a:rect b="b" l="l" r="r" t="t"/>
                <a:pathLst>
                  <a:path extrusionOk="0" h="3044" w="3282">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20"/>
              <p:cNvSpPr/>
              <p:nvPr/>
            </p:nvSpPr>
            <p:spPr>
              <a:xfrm>
                <a:off x="6663883" y="1555315"/>
                <a:ext cx="152603" cy="98875"/>
              </a:xfrm>
              <a:custGeom>
                <a:rect b="b" l="l" r="r" t="t"/>
                <a:pathLst>
                  <a:path extrusionOk="0" h="2109" w="3255">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20"/>
              <p:cNvSpPr/>
              <p:nvPr/>
            </p:nvSpPr>
            <p:spPr>
              <a:xfrm>
                <a:off x="6611796" y="1067081"/>
                <a:ext cx="298735" cy="353588"/>
              </a:xfrm>
              <a:custGeom>
                <a:rect b="b" l="l" r="r" t="t"/>
                <a:pathLst>
                  <a:path extrusionOk="0" h="7542" w="6372">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20"/>
              <p:cNvSpPr/>
              <p:nvPr/>
            </p:nvSpPr>
            <p:spPr>
              <a:xfrm>
                <a:off x="7008797" y="1575850"/>
                <a:ext cx="96015" cy="500611"/>
              </a:xfrm>
              <a:custGeom>
                <a:rect b="b" l="l" r="r" t="t"/>
                <a:pathLst>
                  <a:path extrusionOk="0" h="10678" w="2048">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20"/>
              <p:cNvSpPr/>
              <p:nvPr/>
            </p:nvSpPr>
            <p:spPr>
              <a:xfrm>
                <a:off x="6539410" y="1603979"/>
                <a:ext cx="113503" cy="430616"/>
              </a:xfrm>
              <a:custGeom>
                <a:rect b="b" l="l" r="r" t="t"/>
                <a:pathLst>
                  <a:path extrusionOk="0" h="9185" w="2421">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20"/>
              <p:cNvSpPr/>
              <p:nvPr/>
            </p:nvSpPr>
            <p:spPr>
              <a:xfrm>
                <a:off x="6380572" y="1598588"/>
                <a:ext cx="153353" cy="447259"/>
              </a:xfrm>
              <a:custGeom>
                <a:rect b="b" l="l" r="r" t="t"/>
                <a:pathLst>
                  <a:path extrusionOk="0" h="9540" w="327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20"/>
              <p:cNvSpPr/>
              <p:nvPr/>
            </p:nvSpPr>
            <p:spPr>
              <a:xfrm>
                <a:off x="6477384" y="1736094"/>
                <a:ext cx="20253" cy="279795"/>
              </a:xfrm>
              <a:custGeom>
                <a:rect b="b" l="l" r="r" t="t"/>
                <a:pathLst>
                  <a:path extrusionOk="0" h="5968" w="432">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20"/>
              <p:cNvSpPr/>
              <p:nvPr/>
            </p:nvSpPr>
            <p:spPr>
              <a:xfrm>
                <a:off x="6426142" y="1670224"/>
                <a:ext cx="56728" cy="351056"/>
              </a:xfrm>
              <a:custGeom>
                <a:rect b="b" l="l" r="r" t="t"/>
                <a:pathLst>
                  <a:path extrusionOk="0" h="7488" w="121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20"/>
              <p:cNvSpPr/>
              <p:nvPr/>
            </p:nvSpPr>
            <p:spPr>
              <a:xfrm>
                <a:off x="6637066" y="2206138"/>
                <a:ext cx="72387" cy="165167"/>
              </a:xfrm>
              <a:custGeom>
                <a:rect b="b" l="l" r="r" t="t"/>
                <a:pathLst>
                  <a:path extrusionOk="0" h="3523" w="1544">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20"/>
              <p:cNvSpPr/>
              <p:nvPr/>
            </p:nvSpPr>
            <p:spPr>
              <a:xfrm>
                <a:off x="7306782" y="1626717"/>
                <a:ext cx="87577" cy="40975"/>
              </a:xfrm>
              <a:custGeom>
                <a:rect b="b" l="l" r="r" t="t"/>
                <a:pathLst>
                  <a:path extrusionOk="0" h="874" w="1868">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20"/>
              <p:cNvSpPr/>
              <p:nvPr/>
            </p:nvSpPr>
            <p:spPr>
              <a:xfrm>
                <a:off x="6389104" y="1013447"/>
                <a:ext cx="1331651" cy="3595278"/>
              </a:xfrm>
              <a:custGeom>
                <a:rect b="b" l="l" r="r" t="t"/>
                <a:pathLst>
                  <a:path extrusionOk="0" h="76687" w="28404">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120"/>
            <p:cNvGrpSpPr/>
            <p:nvPr/>
          </p:nvGrpSpPr>
          <p:grpSpPr>
            <a:xfrm>
              <a:off x="4825898" y="1492688"/>
              <a:ext cx="1147199" cy="637372"/>
              <a:chOff x="315275" y="3124950"/>
              <a:chExt cx="658175" cy="365675"/>
            </a:xfrm>
          </p:grpSpPr>
          <p:sp>
            <p:nvSpPr>
              <p:cNvPr id="1691" name="Google Shape;1691;p120"/>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20"/>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20"/>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20"/>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20"/>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20"/>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120"/>
            <p:cNvGrpSpPr/>
            <p:nvPr/>
          </p:nvGrpSpPr>
          <p:grpSpPr>
            <a:xfrm>
              <a:off x="7112551" y="535097"/>
              <a:ext cx="1397100" cy="760518"/>
              <a:chOff x="238125" y="2409350"/>
              <a:chExt cx="760575" cy="414000"/>
            </a:xfrm>
          </p:grpSpPr>
          <p:sp>
            <p:nvSpPr>
              <p:cNvPr id="1698" name="Google Shape;1698;p120"/>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20"/>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20"/>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20"/>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20"/>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20"/>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20"/>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20"/>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20"/>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20"/>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20"/>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20"/>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10" name="Google Shape;1710;p120"/>
          <p:cNvSpPr txBox="1"/>
          <p:nvPr/>
        </p:nvSpPr>
        <p:spPr>
          <a:xfrm>
            <a:off x="730800" y="3410450"/>
            <a:ext cx="3744600" cy="6891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Golos Text"/>
              <a:ea typeface="Golos Text"/>
              <a:cs typeface="Golos Text"/>
              <a:sym typeface="Golos Text"/>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4" name="Shape 1714"/>
        <p:cNvGrpSpPr/>
        <p:nvPr/>
      </p:nvGrpSpPr>
      <p:grpSpPr>
        <a:xfrm>
          <a:off x="0" y="0"/>
          <a:ext cx="0" cy="0"/>
          <a:chOff x="0" y="0"/>
          <a:chExt cx="0" cy="0"/>
        </a:xfrm>
      </p:grpSpPr>
      <p:pic>
        <p:nvPicPr>
          <p:cNvPr id="1715" name="Google Shape;1715;p121"/>
          <p:cNvPicPr preferRelativeResize="0"/>
          <p:nvPr/>
        </p:nvPicPr>
        <p:blipFill>
          <a:blip r:embed="rId3">
            <a:alphaModFix/>
          </a:blip>
          <a:stretch>
            <a:fillRect/>
          </a:stretch>
        </p:blipFill>
        <p:spPr>
          <a:xfrm>
            <a:off x="58400" y="0"/>
            <a:ext cx="9023599" cy="4041451"/>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9" name="Shape 1719"/>
        <p:cNvGrpSpPr/>
        <p:nvPr/>
      </p:nvGrpSpPr>
      <p:grpSpPr>
        <a:xfrm>
          <a:off x="0" y="0"/>
          <a:ext cx="0" cy="0"/>
          <a:chOff x="0" y="0"/>
          <a:chExt cx="0" cy="0"/>
        </a:xfrm>
      </p:grpSpPr>
      <p:pic>
        <p:nvPicPr>
          <p:cNvPr id="1720" name="Google Shape;1720;p122"/>
          <p:cNvPicPr preferRelativeResize="0"/>
          <p:nvPr/>
        </p:nvPicPr>
        <p:blipFill>
          <a:blip r:embed="rId3">
            <a:alphaModFix/>
          </a:blip>
          <a:stretch>
            <a:fillRect/>
          </a:stretch>
        </p:blipFill>
        <p:spPr>
          <a:xfrm>
            <a:off x="152400" y="152400"/>
            <a:ext cx="8839200" cy="3793904"/>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4" name="Shape 1724"/>
        <p:cNvGrpSpPr/>
        <p:nvPr/>
      </p:nvGrpSpPr>
      <p:grpSpPr>
        <a:xfrm>
          <a:off x="0" y="0"/>
          <a:ext cx="0" cy="0"/>
          <a:chOff x="0" y="0"/>
          <a:chExt cx="0" cy="0"/>
        </a:xfrm>
      </p:grpSpPr>
      <p:pic>
        <p:nvPicPr>
          <p:cNvPr id="1725" name="Google Shape;1725;p123"/>
          <p:cNvPicPr preferRelativeResize="0"/>
          <p:nvPr/>
        </p:nvPicPr>
        <p:blipFill>
          <a:blip r:embed="rId3">
            <a:alphaModFix/>
          </a:blip>
          <a:stretch>
            <a:fillRect/>
          </a:stretch>
        </p:blipFill>
        <p:spPr>
          <a:xfrm>
            <a:off x="152400" y="152400"/>
            <a:ext cx="8484510" cy="4838701"/>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9" name="Shape 1729"/>
        <p:cNvGrpSpPr/>
        <p:nvPr/>
      </p:nvGrpSpPr>
      <p:grpSpPr>
        <a:xfrm>
          <a:off x="0" y="0"/>
          <a:ext cx="0" cy="0"/>
          <a:chOff x="0" y="0"/>
          <a:chExt cx="0" cy="0"/>
        </a:xfrm>
      </p:grpSpPr>
      <p:pic>
        <p:nvPicPr>
          <p:cNvPr id="1730" name="Google Shape;1730;p124"/>
          <p:cNvPicPr preferRelativeResize="0"/>
          <p:nvPr/>
        </p:nvPicPr>
        <p:blipFill>
          <a:blip r:embed="rId3">
            <a:alphaModFix/>
          </a:blip>
          <a:stretch>
            <a:fillRect/>
          </a:stretch>
        </p:blipFill>
        <p:spPr>
          <a:xfrm>
            <a:off x="152400" y="152400"/>
            <a:ext cx="8839199" cy="4530341"/>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4" name="Shape 1734"/>
        <p:cNvGrpSpPr/>
        <p:nvPr/>
      </p:nvGrpSpPr>
      <p:grpSpPr>
        <a:xfrm>
          <a:off x="0" y="0"/>
          <a:ext cx="0" cy="0"/>
          <a:chOff x="0" y="0"/>
          <a:chExt cx="0" cy="0"/>
        </a:xfrm>
      </p:grpSpPr>
      <p:pic>
        <p:nvPicPr>
          <p:cNvPr id="1735" name="Google Shape;1735;p125"/>
          <p:cNvPicPr preferRelativeResize="0"/>
          <p:nvPr/>
        </p:nvPicPr>
        <p:blipFill>
          <a:blip r:embed="rId3">
            <a:alphaModFix/>
          </a:blip>
          <a:stretch>
            <a:fillRect/>
          </a:stretch>
        </p:blipFill>
        <p:spPr>
          <a:xfrm>
            <a:off x="152400" y="152400"/>
            <a:ext cx="8839200" cy="3833181"/>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9" name="Shape 1739"/>
        <p:cNvGrpSpPr/>
        <p:nvPr/>
      </p:nvGrpSpPr>
      <p:grpSpPr>
        <a:xfrm>
          <a:off x="0" y="0"/>
          <a:ext cx="0" cy="0"/>
          <a:chOff x="0" y="0"/>
          <a:chExt cx="0" cy="0"/>
        </a:xfrm>
      </p:grpSpPr>
      <p:pic>
        <p:nvPicPr>
          <p:cNvPr id="1740" name="Google Shape;1740;p126"/>
          <p:cNvPicPr preferRelativeResize="0"/>
          <p:nvPr/>
        </p:nvPicPr>
        <p:blipFill>
          <a:blip r:embed="rId3">
            <a:alphaModFix/>
          </a:blip>
          <a:stretch>
            <a:fillRect/>
          </a:stretch>
        </p:blipFill>
        <p:spPr>
          <a:xfrm>
            <a:off x="152400" y="152400"/>
            <a:ext cx="8839202" cy="3957420"/>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4" name="Shape 1744"/>
        <p:cNvGrpSpPr/>
        <p:nvPr/>
      </p:nvGrpSpPr>
      <p:grpSpPr>
        <a:xfrm>
          <a:off x="0" y="0"/>
          <a:ext cx="0" cy="0"/>
          <a:chOff x="0" y="0"/>
          <a:chExt cx="0" cy="0"/>
        </a:xfrm>
      </p:grpSpPr>
      <p:pic>
        <p:nvPicPr>
          <p:cNvPr id="1745" name="Google Shape;1745;p127"/>
          <p:cNvPicPr preferRelativeResize="0"/>
          <p:nvPr/>
        </p:nvPicPr>
        <p:blipFill>
          <a:blip r:embed="rId3">
            <a:alphaModFix/>
          </a:blip>
          <a:stretch>
            <a:fillRect/>
          </a:stretch>
        </p:blipFill>
        <p:spPr>
          <a:xfrm>
            <a:off x="152400" y="152400"/>
            <a:ext cx="8839200" cy="385260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29"/>
          <p:cNvSpPr txBox="1"/>
          <p:nvPr/>
        </p:nvSpPr>
        <p:spPr>
          <a:xfrm>
            <a:off x="327425" y="242100"/>
            <a:ext cx="7836300" cy="416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lang="en" sz="2400">
                <a:latin typeface="Golos Text Medium"/>
                <a:ea typeface="Golos Text Medium"/>
                <a:cs typeface="Golos Text Medium"/>
                <a:sym typeface="Golos Text Medium"/>
              </a:rPr>
              <a:t>Thinking Rationally: The Laws of Thought Approach</a:t>
            </a:r>
            <a:endParaRPr sz="2400">
              <a:latin typeface="Golos Text Medium"/>
              <a:ea typeface="Golos Text Medium"/>
              <a:cs typeface="Golos Text Medium"/>
              <a:sym typeface="Golos Text Medium"/>
            </a:endParaRPr>
          </a:p>
          <a:p>
            <a:pPr indent="-317500" lvl="0" marL="457200" rtl="0" algn="l">
              <a:lnSpc>
                <a:spcPct val="115000"/>
              </a:lnSpc>
              <a:spcBef>
                <a:spcPts val="1200"/>
              </a:spcBef>
              <a:spcAft>
                <a:spcPts val="0"/>
              </a:spcAft>
              <a:buSzPts val="1400"/>
              <a:buChar char="●"/>
            </a:pPr>
            <a:r>
              <a:rPr b="1" lang="en">
                <a:latin typeface="Golos Text"/>
                <a:ea typeface="Golos Text"/>
                <a:cs typeface="Golos Text"/>
                <a:sym typeface="Golos Text"/>
              </a:rPr>
              <a:t>Origin</a:t>
            </a:r>
            <a:r>
              <a:rPr lang="en">
                <a:latin typeface="Golos Text"/>
                <a:ea typeface="Golos Text"/>
                <a:cs typeface="Golos Text"/>
                <a:sym typeface="Golos Text"/>
              </a:rPr>
              <a:t>: Aristotle’s syllogisms and logic.</a:t>
            </a:r>
            <a:br>
              <a:rPr lang="en">
                <a:latin typeface="Golos Text"/>
                <a:ea typeface="Golos Text"/>
                <a:cs typeface="Golos Text"/>
                <a:sym typeface="Golos Text"/>
              </a:rPr>
            </a:b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Logicist Tradition</a:t>
            </a:r>
            <a:r>
              <a:rPr lang="en">
                <a:latin typeface="Golos Text"/>
                <a:ea typeface="Golos Text"/>
                <a:cs typeface="Golos Text"/>
                <a:sym typeface="Golos Text"/>
              </a:rPr>
              <a:t>:</a:t>
            </a:r>
            <a:endParaRPr>
              <a:latin typeface="Golos Text"/>
              <a:ea typeface="Golos Text"/>
              <a:cs typeface="Golos Text"/>
              <a:sym typeface="Golos Text"/>
            </a:endParaRPr>
          </a:p>
          <a:p>
            <a:pPr indent="-317500" lvl="1" marL="914400" rtl="0" algn="l">
              <a:lnSpc>
                <a:spcPct val="115000"/>
              </a:lnSpc>
              <a:spcBef>
                <a:spcPts val="0"/>
              </a:spcBef>
              <a:spcAft>
                <a:spcPts val="0"/>
              </a:spcAft>
              <a:buSzPts val="1400"/>
              <a:buFont typeface="Golos Text"/>
              <a:buChar char="○"/>
            </a:pPr>
            <a:r>
              <a:rPr lang="en">
                <a:latin typeface="Golos Text"/>
                <a:ea typeface="Golos Text"/>
                <a:cs typeface="Golos Text"/>
                <a:sym typeface="Golos Text"/>
              </a:rPr>
              <a:t>Uses formal logical notation to solve problems.</a:t>
            </a:r>
            <a:br>
              <a:rPr lang="en">
                <a:latin typeface="Golos Text"/>
                <a:ea typeface="Golos Text"/>
                <a:cs typeface="Golos Text"/>
                <a:sym typeface="Golos Text"/>
              </a:rPr>
            </a:br>
            <a:endParaRPr>
              <a:latin typeface="Golos Text"/>
              <a:ea typeface="Golos Text"/>
              <a:cs typeface="Golos Text"/>
              <a:sym typeface="Golos Text"/>
            </a:endParaRPr>
          </a:p>
          <a:p>
            <a:pPr indent="457200" lvl="0" marL="0" rtl="0" algn="l">
              <a:lnSpc>
                <a:spcPct val="115000"/>
              </a:lnSpc>
              <a:spcBef>
                <a:spcPts val="1200"/>
              </a:spcBef>
              <a:spcAft>
                <a:spcPts val="0"/>
              </a:spcAft>
              <a:buNone/>
            </a:pPr>
            <a:r>
              <a:rPr b="1" lang="en">
                <a:latin typeface="Golos Text"/>
                <a:ea typeface="Golos Text"/>
                <a:cs typeface="Golos Text"/>
                <a:sym typeface="Golos Text"/>
              </a:rPr>
              <a:t>Challenges</a:t>
            </a:r>
            <a:r>
              <a:rPr lang="en">
                <a:latin typeface="Golos Text"/>
                <a:ea typeface="Golos Text"/>
                <a:cs typeface="Golos Text"/>
                <a:sym typeface="Golos Text"/>
              </a:rPr>
              <a:t>:</a:t>
            </a:r>
            <a:endParaRPr>
              <a:latin typeface="Golos Text"/>
              <a:ea typeface="Golos Text"/>
              <a:cs typeface="Golos Text"/>
              <a:sym typeface="Golos Text"/>
            </a:endParaRPr>
          </a:p>
          <a:p>
            <a:pPr indent="-317500" lvl="2" marL="1371600" rtl="0" algn="l">
              <a:lnSpc>
                <a:spcPct val="115000"/>
              </a:lnSpc>
              <a:spcBef>
                <a:spcPts val="1200"/>
              </a:spcBef>
              <a:spcAft>
                <a:spcPts val="0"/>
              </a:spcAft>
              <a:buSzPts val="1400"/>
              <a:buFont typeface="Golos Text"/>
              <a:buChar char="■"/>
            </a:pPr>
            <a:r>
              <a:rPr lang="en">
                <a:latin typeface="Golos Text"/>
                <a:ea typeface="Golos Text"/>
                <a:cs typeface="Golos Text"/>
                <a:sym typeface="Golos Text"/>
              </a:rPr>
              <a:t>Converting informal knowledge into formal logic.</a:t>
            </a:r>
            <a:endParaRPr>
              <a:latin typeface="Golos Text"/>
              <a:ea typeface="Golos Text"/>
              <a:cs typeface="Golos Text"/>
              <a:sym typeface="Golos Text"/>
            </a:endParaRPr>
          </a:p>
          <a:p>
            <a:pPr indent="-317500" lvl="2" marL="1371600" rtl="0" algn="l">
              <a:lnSpc>
                <a:spcPct val="115000"/>
              </a:lnSpc>
              <a:spcBef>
                <a:spcPts val="0"/>
              </a:spcBef>
              <a:spcAft>
                <a:spcPts val="0"/>
              </a:spcAft>
              <a:buSzPts val="1400"/>
              <a:buFont typeface="Golos Text"/>
              <a:buChar char="■"/>
            </a:pPr>
            <a:r>
              <a:rPr lang="en">
                <a:latin typeface="Golos Text"/>
                <a:ea typeface="Golos Text"/>
                <a:cs typeface="Golos Text"/>
                <a:sym typeface="Golos Text"/>
              </a:rPr>
              <a:t>Managing computational complexity.</a:t>
            </a:r>
            <a:br>
              <a:rPr lang="en">
                <a:latin typeface="Golos Text"/>
                <a:ea typeface="Golos Text"/>
                <a:cs typeface="Golos Text"/>
                <a:sym typeface="Golos Text"/>
              </a:rPr>
            </a:b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Example</a:t>
            </a:r>
            <a:r>
              <a:rPr lang="en">
                <a:latin typeface="Golos Text"/>
                <a:ea typeface="Golos Text"/>
                <a:cs typeface="Golos Text"/>
                <a:sym typeface="Golos Text"/>
              </a:rPr>
              <a:t>: Syllogism - "Socrates is a man; all men are mortal; </a:t>
            </a:r>
            <a:br>
              <a:rPr lang="en">
                <a:latin typeface="Golos Text"/>
                <a:ea typeface="Golos Text"/>
                <a:cs typeface="Golos Text"/>
                <a:sym typeface="Golos Text"/>
              </a:rPr>
            </a:br>
            <a:r>
              <a:rPr lang="en">
                <a:latin typeface="Golos Text"/>
                <a:ea typeface="Golos Text"/>
                <a:cs typeface="Golos Text"/>
                <a:sym typeface="Golos Text"/>
              </a:rPr>
              <a:t>	         therefore, Socrates is mortal."</a:t>
            </a:r>
            <a:endParaRPr>
              <a:latin typeface="Golos Text"/>
              <a:ea typeface="Golos Text"/>
              <a:cs typeface="Golos Text"/>
              <a:sym typeface="Golos Text"/>
            </a:endParaRPr>
          </a:p>
          <a:p>
            <a:pPr indent="0" lvl="0" marL="0" rtl="0" algn="l">
              <a:lnSpc>
                <a:spcPct val="115000"/>
              </a:lnSpc>
              <a:spcBef>
                <a:spcPts val="1200"/>
              </a:spcBef>
              <a:spcAft>
                <a:spcPts val="0"/>
              </a:spcAft>
              <a:buNone/>
            </a:pPr>
            <a:r>
              <a:t/>
            </a:r>
            <a:endParaRPr>
              <a:latin typeface="Golos Text Medium"/>
              <a:ea typeface="Golos Text Medium"/>
              <a:cs typeface="Golos Text Medium"/>
              <a:sym typeface="Golos Text Medium"/>
            </a:endParaRPr>
          </a:p>
        </p:txBody>
      </p:sp>
      <p:pic>
        <p:nvPicPr>
          <p:cNvPr id="475" name="Google Shape;475;p29"/>
          <p:cNvPicPr preferRelativeResize="0"/>
          <p:nvPr/>
        </p:nvPicPr>
        <p:blipFill>
          <a:blip r:embed="rId3">
            <a:alphaModFix/>
          </a:blip>
          <a:stretch>
            <a:fillRect/>
          </a:stretch>
        </p:blipFill>
        <p:spPr>
          <a:xfrm>
            <a:off x="6175925" y="1451550"/>
            <a:ext cx="2632674" cy="2629825"/>
          </a:xfrm>
          <a:prstGeom prst="rect">
            <a:avLst/>
          </a:prstGeom>
          <a:noFill/>
          <a:ln>
            <a:noFill/>
          </a:ln>
        </p:spPr>
      </p:pic>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9" name="Shape 1749"/>
        <p:cNvGrpSpPr/>
        <p:nvPr/>
      </p:nvGrpSpPr>
      <p:grpSpPr>
        <a:xfrm>
          <a:off x="0" y="0"/>
          <a:ext cx="0" cy="0"/>
          <a:chOff x="0" y="0"/>
          <a:chExt cx="0" cy="0"/>
        </a:xfrm>
      </p:grpSpPr>
      <p:pic>
        <p:nvPicPr>
          <p:cNvPr id="1750" name="Google Shape;1750;p128"/>
          <p:cNvPicPr preferRelativeResize="0"/>
          <p:nvPr/>
        </p:nvPicPr>
        <p:blipFill>
          <a:blip r:embed="rId3">
            <a:alphaModFix/>
          </a:blip>
          <a:stretch>
            <a:fillRect/>
          </a:stretch>
        </p:blipFill>
        <p:spPr>
          <a:xfrm>
            <a:off x="152400" y="152400"/>
            <a:ext cx="8839198" cy="4045574"/>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4" name="Shape 1754"/>
        <p:cNvGrpSpPr/>
        <p:nvPr/>
      </p:nvGrpSpPr>
      <p:grpSpPr>
        <a:xfrm>
          <a:off x="0" y="0"/>
          <a:ext cx="0" cy="0"/>
          <a:chOff x="0" y="0"/>
          <a:chExt cx="0" cy="0"/>
        </a:xfrm>
      </p:grpSpPr>
      <p:sp>
        <p:nvSpPr>
          <p:cNvPr id="1755" name="Google Shape;1755;p129"/>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56" name="Google Shape;1756;p129"/>
          <p:cNvPicPr preferRelativeResize="0"/>
          <p:nvPr/>
        </p:nvPicPr>
        <p:blipFill>
          <a:blip r:embed="rId3">
            <a:alphaModFix/>
          </a:blip>
          <a:stretch>
            <a:fillRect/>
          </a:stretch>
        </p:blipFill>
        <p:spPr>
          <a:xfrm>
            <a:off x="152400" y="114751"/>
            <a:ext cx="8801776" cy="4876351"/>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0" name="Shape 1760"/>
        <p:cNvGrpSpPr/>
        <p:nvPr/>
      </p:nvGrpSpPr>
      <p:grpSpPr>
        <a:xfrm>
          <a:off x="0" y="0"/>
          <a:ext cx="0" cy="0"/>
          <a:chOff x="0" y="0"/>
          <a:chExt cx="0" cy="0"/>
        </a:xfrm>
      </p:grpSpPr>
      <p:sp>
        <p:nvSpPr>
          <p:cNvPr id="1761" name="Google Shape;1761;p130"/>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62" name="Google Shape;1762;p130"/>
          <p:cNvPicPr preferRelativeResize="0"/>
          <p:nvPr/>
        </p:nvPicPr>
        <p:blipFill>
          <a:blip r:embed="rId3">
            <a:alphaModFix/>
          </a:blip>
          <a:stretch>
            <a:fillRect/>
          </a:stretch>
        </p:blipFill>
        <p:spPr>
          <a:xfrm>
            <a:off x="152400" y="291596"/>
            <a:ext cx="8991599" cy="4699503"/>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6" name="Shape 1766"/>
        <p:cNvGrpSpPr/>
        <p:nvPr/>
      </p:nvGrpSpPr>
      <p:grpSpPr>
        <a:xfrm>
          <a:off x="0" y="0"/>
          <a:ext cx="0" cy="0"/>
          <a:chOff x="0" y="0"/>
          <a:chExt cx="0" cy="0"/>
        </a:xfrm>
      </p:grpSpPr>
      <p:sp>
        <p:nvSpPr>
          <p:cNvPr id="1767" name="Google Shape;1767;p131"/>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68" name="Google Shape;1768;p131"/>
          <p:cNvPicPr preferRelativeResize="0"/>
          <p:nvPr/>
        </p:nvPicPr>
        <p:blipFill>
          <a:blip r:embed="rId3">
            <a:alphaModFix/>
          </a:blip>
          <a:stretch>
            <a:fillRect/>
          </a:stretch>
        </p:blipFill>
        <p:spPr>
          <a:xfrm>
            <a:off x="286700" y="383350"/>
            <a:ext cx="8356624" cy="3130500"/>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2" name="Shape 1772"/>
        <p:cNvGrpSpPr/>
        <p:nvPr/>
      </p:nvGrpSpPr>
      <p:grpSpPr>
        <a:xfrm>
          <a:off x="0" y="0"/>
          <a:ext cx="0" cy="0"/>
          <a:chOff x="0" y="0"/>
          <a:chExt cx="0" cy="0"/>
        </a:xfrm>
      </p:grpSpPr>
      <p:pic>
        <p:nvPicPr>
          <p:cNvPr id="1773" name="Google Shape;1773;p132"/>
          <p:cNvPicPr preferRelativeResize="0"/>
          <p:nvPr/>
        </p:nvPicPr>
        <p:blipFill>
          <a:blip r:embed="rId3">
            <a:alphaModFix/>
          </a:blip>
          <a:stretch>
            <a:fillRect/>
          </a:stretch>
        </p:blipFill>
        <p:spPr>
          <a:xfrm>
            <a:off x="152400" y="152400"/>
            <a:ext cx="8839198" cy="4538533"/>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7" name="Shape 1777"/>
        <p:cNvGrpSpPr/>
        <p:nvPr/>
      </p:nvGrpSpPr>
      <p:grpSpPr>
        <a:xfrm>
          <a:off x="0" y="0"/>
          <a:ext cx="0" cy="0"/>
          <a:chOff x="0" y="0"/>
          <a:chExt cx="0" cy="0"/>
        </a:xfrm>
      </p:grpSpPr>
      <p:sp>
        <p:nvSpPr>
          <p:cNvPr id="1778" name="Google Shape;1778;p133"/>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79" name="Google Shape;1779;p133"/>
          <p:cNvPicPr preferRelativeResize="0"/>
          <p:nvPr/>
        </p:nvPicPr>
        <p:blipFill>
          <a:blip r:embed="rId3">
            <a:alphaModFix/>
          </a:blip>
          <a:stretch>
            <a:fillRect/>
          </a:stretch>
        </p:blipFill>
        <p:spPr>
          <a:xfrm>
            <a:off x="76200" y="242321"/>
            <a:ext cx="8991599" cy="425187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30"/>
          <p:cNvSpPr txBox="1"/>
          <p:nvPr/>
        </p:nvSpPr>
        <p:spPr>
          <a:xfrm>
            <a:off x="138900" y="91275"/>
            <a:ext cx="9144000" cy="31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2400"/>
              <a:t>Acting Rationally: The Rational Agent Approach</a:t>
            </a:r>
            <a:endParaRPr b="1" sz="2400"/>
          </a:p>
          <a:p>
            <a:pPr indent="-317500" lvl="0" marL="457200" rtl="0" algn="l">
              <a:lnSpc>
                <a:spcPct val="115000"/>
              </a:lnSpc>
              <a:spcBef>
                <a:spcPts val="1200"/>
              </a:spcBef>
              <a:spcAft>
                <a:spcPts val="0"/>
              </a:spcAft>
              <a:buSzPts val="1400"/>
              <a:buChar char="●"/>
            </a:pPr>
            <a:r>
              <a:rPr b="1" lang="en"/>
              <a:t>Definition</a:t>
            </a:r>
            <a:r>
              <a:rPr lang="en"/>
              <a:t>: An agent that acts to achieve the best outcome based on its knowledge.</a:t>
            </a:r>
            <a:endParaRPr/>
          </a:p>
          <a:p>
            <a:pPr indent="-317500" lvl="0" marL="457200" rtl="0" algn="l">
              <a:lnSpc>
                <a:spcPct val="115000"/>
              </a:lnSpc>
              <a:spcBef>
                <a:spcPts val="0"/>
              </a:spcBef>
              <a:spcAft>
                <a:spcPts val="0"/>
              </a:spcAft>
              <a:buSzPts val="1400"/>
              <a:buChar char="●"/>
            </a:pPr>
            <a:r>
              <a:rPr b="1" lang="en"/>
              <a:t>Key Features</a:t>
            </a:r>
            <a:r>
              <a:rPr lang="en"/>
              <a:t>:</a:t>
            </a:r>
            <a:endParaRPr/>
          </a:p>
          <a:p>
            <a:pPr indent="-317500" lvl="1" marL="914400" rtl="0" algn="l">
              <a:lnSpc>
                <a:spcPct val="115000"/>
              </a:lnSpc>
              <a:spcBef>
                <a:spcPts val="0"/>
              </a:spcBef>
              <a:spcAft>
                <a:spcPts val="0"/>
              </a:spcAft>
              <a:buSzPts val="1400"/>
              <a:buChar char="○"/>
            </a:pPr>
            <a:r>
              <a:rPr lang="en"/>
              <a:t>Autonomy, perception, adaptability, and goal-oriented behavior.</a:t>
            </a:r>
            <a:endParaRPr/>
          </a:p>
          <a:p>
            <a:pPr indent="-317500" lvl="0" marL="457200" rtl="0" algn="l">
              <a:lnSpc>
                <a:spcPct val="115000"/>
              </a:lnSpc>
              <a:spcBef>
                <a:spcPts val="0"/>
              </a:spcBef>
              <a:spcAft>
                <a:spcPts val="0"/>
              </a:spcAft>
              <a:buSzPts val="1400"/>
              <a:buChar char="●"/>
            </a:pPr>
            <a:r>
              <a:rPr b="1" lang="en"/>
              <a:t>Advantages</a:t>
            </a:r>
            <a:r>
              <a:rPr lang="en"/>
              <a:t>:</a:t>
            </a:r>
            <a:endParaRPr/>
          </a:p>
          <a:p>
            <a:pPr indent="-317500" lvl="1" marL="914400" rtl="0" algn="l">
              <a:lnSpc>
                <a:spcPct val="115000"/>
              </a:lnSpc>
              <a:spcBef>
                <a:spcPts val="0"/>
              </a:spcBef>
              <a:spcAft>
                <a:spcPts val="0"/>
              </a:spcAft>
              <a:buSzPts val="1400"/>
              <a:buChar char="○"/>
            </a:pPr>
            <a:r>
              <a:rPr b="1" lang="en"/>
              <a:t>Generalization</a:t>
            </a:r>
            <a:r>
              <a:rPr lang="en"/>
              <a:t>: Beyond just logical reasoning.</a:t>
            </a:r>
            <a:endParaRPr/>
          </a:p>
          <a:p>
            <a:pPr indent="-317500" lvl="1" marL="914400" rtl="0" algn="l">
              <a:lnSpc>
                <a:spcPct val="115000"/>
              </a:lnSpc>
              <a:spcBef>
                <a:spcPts val="0"/>
              </a:spcBef>
              <a:spcAft>
                <a:spcPts val="0"/>
              </a:spcAft>
              <a:buSzPts val="1400"/>
              <a:buChar char="○"/>
            </a:pPr>
            <a:r>
              <a:rPr b="1" lang="en"/>
              <a:t>Scientific Development</a:t>
            </a:r>
            <a:r>
              <a:rPr lang="en"/>
              <a:t>: Based on well-defined rationality.</a:t>
            </a:r>
            <a:endParaRPr/>
          </a:p>
          <a:p>
            <a:pPr indent="-317500" lvl="0" marL="457200" rtl="0" algn="l">
              <a:lnSpc>
                <a:spcPct val="115000"/>
              </a:lnSpc>
              <a:spcBef>
                <a:spcPts val="0"/>
              </a:spcBef>
              <a:spcAft>
                <a:spcPts val="0"/>
              </a:spcAft>
              <a:buSzPts val="1400"/>
              <a:buChar char="●"/>
            </a:pPr>
            <a:r>
              <a:rPr b="1" lang="en"/>
              <a:t>Limitation</a:t>
            </a:r>
            <a:r>
              <a:rPr lang="en"/>
              <a:t>: Perfect rationality is impractical in complex environments.</a:t>
            </a:r>
            <a:endParaRPr/>
          </a:p>
          <a:p>
            <a:pPr indent="-317500" lvl="1" marL="914400" rtl="0" algn="l">
              <a:lnSpc>
                <a:spcPct val="115000"/>
              </a:lnSpc>
              <a:spcBef>
                <a:spcPts val="0"/>
              </a:spcBef>
              <a:spcAft>
                <a:spcPts val="0"/>
              </a:spcAft>
              <a:buSzPts val="1400"/>
              <a:buChar char="○"/>
            </a:pPr>
            <a:r>
              <a:rPr b="1" lang="en"/>
              <a:t>Concept</a:t>
            </a:r>
            <a:r>
              <a:rPr lang="en"/>
              <a:t>: Limited Rationality - Acting appropriately with computational constraints.</a:t>
            </a:r>
            <a:endParaRPr b="1"/>
          </a:p>
          <a:p>
            <a:pPr indent="0" lvl="0" marL="0" rtl="0" algn="l">
              <a:lnSpc>
                <a:spcPct val="115000"/>
              </a:lnSpc>
              <a:spcBef>
                <a:spcPts val="1200"/>
              </a:spcBef>
              <a:spcAft>
                <a:spcPts val="0"/>
              </a:spcAft>
              <a:buNone/>
            </a:pPr>
            <a:r>
              <a:t/>
            </a:r>
            <a:endParaRPr>
              <a:latin typeface="Golos Text Medium"/>
              <a:ea typeface="Golos Text Medium"/>
              <a:cs typeface="Golos Text Medium"/>
              <a:sym typeface="Golos Text Medium"/>
            </a:endParaRPr>
          </a:p>
        </p:txBody>
      </p:sp>
      <p:pic>
        <p:nvPicPr>
          <p:cNvPr id="481" name="Google Shape;481;p30"/>
          <p:cNvPicPr preferRelativeResize="0"/>
          <p:nvPr/>
        </p:nvPicPr>
        <p:blipFill>
          <a:blip r:embed="rId3">
            <a:alphaModFix/>
          </a:blip>
          <a:stretch>
            <a:fillRect/>
          </a:stretch>
        </p:blipFill>
        <p:spPr>
          <a:xfrm>
            <a:off x="5547125" y="2851575"/>
            <a:ext cx="3444145" cy="2291925"/>
          </a:xfrm>
          <a:prstGeom prst="rect">
            <a:avLst/>
          </a:prstGeom>
          <a:noFill/>
          <a:ln>
            <a:noFill/>
          </a:ln>
        </p:spPr>
      </p:pic>
      <p:sp>
        <p:nvSpPr>
          <p:cNvPr id="482" name="Google Shape;482;p30"/>
          <p:cNvSpPr txBox="1"/>
          <p:nvPr/>
        </p:nvSpPr>
        <p:spPr>
          <a:xfrm>
            <a:off x="69475" y="3042600"/>
            <a:ext cx="5547000" cy="2100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t>Why Do These Approaches Matter?</a:t>
            </a:r>
            <a:endParaRPr b="1" sz="1300"/>
          </a:p>
          <a:p>
            <a:pPr indent="-298450" lvl="0" marL="457200" rtl="0" algn="l">
              <a:lnSpc>
                <a:spcPct val="115000"/>
              </a:lnSpc>
              <a:spcBef>
                <a:spcPts val="1200"/>
              </a:spcBef>
              <a:spcAft>
                <a:spcPts val="0"/>
              </a:spcAft>
              <a:buSzPts val="1100"/>
              <a:buChar char="●"/>
            </a:pPr>
            <a:r>
              <a:rPr b="1" lang="en" sz="1100"/>
              <a:t>Human vs. Rational:</a:t>
            </a:r>
            <a:r>
              <a:rPr lang="en" sz="1100"/>
              <a:t> The main difference between focusing on human-like behavior and rational behavior is that human behavior is complex and tailored to our environment, while rational behavior is about doing the "right" thing in any situation.</a:t>
            </a:r>
            <a:endParaRPr sz="1100"/>
          </a:p>
          <a:p>
            <a:pPr indent="-298450" lvl="0" marL="457200" rtl="0" algn="l">
              <a:lnSpc>
                <a:spcPct val="115000"/>
              </a:lnSpc>
              <a:spcBef>
                <a:spcPts val="0"/>
              </a:spcBef>
              <a:spcAft>
                <a:spcPts val="0"/>
              </a:spcAft>
              <a:buSzPts val="1100"/>
              <a:buChar char="●"/>
            </a:pPr>
            <a:r>
              <a:rPr b="1" lang="en" sz="1100"/>
              <a:t>Practical Limitations:</a:t>
            </a:r>
            <a:r>
              <a:rPr lang="en" sz="1100"/>
              <a:t> While it would be great for AI to always be perfectly rational, it's not always possible in complex situations because it would require too much computing power. So, AI often aims for "good enough" rationality instead.</a:t>
            </a:r>
            <a:endParaRPr sz="1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31"/>
          <p:cNvSpPr txBox="1"/>
          <p:nvPr>
            <p:ph type="title"/>
          </p:nvPr>
        </p:nvSpPr>
        <p:spPr>
          <a:xfrm>
            <a:off x="149875" y="1855475"/>
            <a:ext cx="7713900" cy="3337200"/>
          </a:xfrm>
          <a:prstGeom prst="rect">
            <a:avLst/>
          </a:prstGeom>
        </p:spPr>
        <p:txBody>
          <a:bodyPr anchorCtr="0" anchor="t" bIns="91425" lIns="91425" spcFirstLastPara="1" rIns="91425" wrap="square" tIns="91425">
            <a:noAutofit/>
          </a:bodyPr>
          <a:lstStyle/>
          <a:p>
            <a:pPr indent="0" lvl="0" marL="0" rtl="0" algn="l">
              <a:spcBef>
                <a:spcPts val="1400"/>
              </a:spcBef>
              <a:spcAft>
                <a:spcPts val="400"/>
              </a:spcAft>
              <a:buNone/>
            </a:pPr>
            <a:r>
              <a:rPr lang="en" sz="3600">
                <a:solidFill>
                  <a:srgbClr val="000000"/>
                </a:solidFill>
              </a:rPr>
              <a:t>The Foundations of Artificial Intelligence: A Brief History</a:t>
            </a:r>
            <a:endParaRPr sz="3600"/>
          </a:p>
        </p:txBody>
      </p:sp>
      <p:grpSp>
        <p:nvGrpSpPr>
          <p:cNvPr id="488" name="Google Shape;488;p31"/>
          <p:cNvGrpSpPr/>
          <p:nvPr/>
        </p:nvGrpSpPr>
        <p:grpSpPr>
          <a:xfrm flipH="1">
            <a:off x="5932613" y="914389"/>
            <a:ext cx="3706695" cy="2550084"/>
            <a:chOff x="4388650" y="2224200"/>
            <a:chExt cx="1707525" cy="1174775"/>
          </a:xfrm>
        </p:grpSpPr>
        <p:sp>
          <p:nvSpPr>
            <p:cNvPr id="489" name="Google Shape;489;p31"/>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1"/>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1"/>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1"/>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1"/>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1"/>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1"/>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1"/>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1"/>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1"/>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1"/>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1"/>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1"/>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1"/>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1"/>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1"/>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1"/>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1"/>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1"/>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1"/>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1"/>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1"/>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1"/>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1"/>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1"/>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1"/>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1"/>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1"/>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1"/>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1"/>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1"/>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1"/>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1"/>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1"/>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1"/>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1"/>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1"/>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1"/>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1"/>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1"/>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1"/>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1"/>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1"/>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1"/>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1"/>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1"/>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1"/>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1"/>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1"/>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1"/>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1"/>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1"/>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1"/>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1"/>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1"/>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1"/>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1"/>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1"/>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1"/>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1"/>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1"/>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1"/>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1"/>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4" name="Google Shape;554;p31"/>
          <p:cNvCxnSpPr/>
          <p:nvPr/>
        </p:nvCxnSpPr>
        <p:spPr>
          <a:xfrm>
            <a:off x="5380025" y="33661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32"/>
          <p:cNvSpPr txBox="1"/>
          <p:nvPr>
            <p:ph idx="1" type="body"/>
          </p:nvPr>
        </p:nvSpPr>
        <p:spPr>
          <a:xfrm>
            <a:off x="223100" y="-188400"/>
            <a:ext cx="7713900" cy="5331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2400">
                <a:solidFill>
                  <a:srgbClr val="000000"/>
                </a:solidFill>
                <a:latin typeface="Golos Text Medium"/>
                <a:ea typeface="Golos Text Medium"/>
                <a:cs typeface="Golos Text Medium"/>
                <a:sym typeface="Golos Text Medium"/>
              </a:rPr>
              <a:t>1.2.1 Philosophy</a:t>
            </a:r>
            <a:endParaRPr sz="2400">
              <a:solidFill>
                <a:srgbClr val="000000"/>
              </a:solidFill>
              <a:latin typeface="Golos Text Medium"/>
              <a:ea typeface="Golos Text Medium"/>
              <a:cs typeface="Golos Text Medium"/>
              <a:sym typeface="Golos Text Medium"/>
            </a:endParaRPr>
          </a:p>
          <a:p>
            <a:pPr indent="-317500" lvl="0" marL="457200" rtl="0" algn="l">
              <a:spcBef>
                <a:spcPts val="120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Core Questions: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How does the mind arise from a physical brain?</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Where does knowledge come from?</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How does knowledge lead to action?</a:t>
            </a:r>
            <a:endParaRPr>
              <a:solidFill>
                <a:srgbClr val="000000"/>
              </a:solidFill>
              <a:latin typeface="Golos Text Medium"/>
              <a:ea typeface="Golos Text Medium"/>
              <a:cs typeface="Golos Text Medium"/>
              <a:sym typeface="Golos Text Medium"/>
            </a:endParaRPr>
          </a:p>
          <a:p>
            <a:pPr indent="-317500" lvl="0" marL="4572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Key Contributions: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Aristotle (384–322 B.C.): Formulated the first laws of rational thought; developed syllogisms.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Ramon Lull (d. 1315): Suggested reasoning could be mechanical.</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Thomas Hobbes (1588–1679): Compared reasoning to numerical computation.</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René Descartes (1596–1650): Introduced dualism, distinguishing mind from matter; debated free will.</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Empiricism: John Locke (1632–1704) - "Nothing is in the understanding which was not first in the senses."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Logical Positivism: Combined rationalism and empiricism; rooted in logical theories tied to sensory inputs.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Aristotle's Algorithm: Basis for modern regression planning systems, implemented by Newell and Simon.</a:t>
            </a:r>
            <a:endParaRPr>
              <a:solidFill>
                <a:srgbClr val="000000"/>
              </a:solidFill>
              <a:latin typeface="Golos Text Medium"/>
              <a:ea typeface="Golos Text Medium"/>
              <a:cs typeface="Golos Text Medium"/>
              <a:sym typeface="Golos Text Medium"/>
            </a:endParaRPr>
          </a:p>
          <a:p>
            <a:pPr indent="0" lvl="0" marL="0" rtl="0" algn="l">
              <a:spcBef>
                <a:spcPts val="1200"/>
              </a:spcBef>
              <a:spcAft>
                <a:spcPts val="1000"/>
              </a:spcAft>
              <a:buNone/>
            </a:pPr>
            <a:r>
              <a:t/>
            </a:r>
            <a:endParaRPr>
              <a:latin typeface="Golos Text Medium"/>
              <a:ea typeface="Golos Text Medium"/>
              <a:cs typeface="Golos Text Medium"/>
              <a:sym typeface="Golos Text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pic>
        <p:nvPicPr>
          <p:cNvPr id="564" name="Google Shape;564;p33"/>
          <p:cNvPicPr preferRelativeResize="0"/>
          <p:nvPr/>
        </p:nvPicPr>
        <p:blipFill>
          <a:blip r:embed="rId3">
            <a:alphaModFix/>
          </a:blip>
          <a:stretch>
            <a:fillRect/>
          </a:stretch>
        </p:blipFill>
        <p:spPr>
          <a:xfrm>
            <a:off x="2128345" y="-6"/>
            <a:ext cx="5200525" cy="49973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34"/>
          <p:cNvSpPr txBox="1"/>
          <p:nvPr>
            <p:ph idx="1" type="body"/>
          </p:nvPr>
        </p:nvSpPr>
        <p:spPr>
          <a:xfrm>
            <a:off x="149375" y="0"/>
            <a:ext cx="9326100" cy="57705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2400">
                <a:solidFill>
                  <a:srgbClr val="000000"/>
                </a:solidFill>
                <a:latin typeface="Golos Text Medium"/>
                <a:ea typeface="Golos Text Medium"/>
                <a:cs typeface="Golos Text Medium"/>
                <a:sym typeface="Golos Text Medium"/>
              </a:rPr>
              <a:t>1.2.2 Mathematics</a:t>
            </a:r>
            <a:endParaRPr sz="2400">
              <a:solidFill>
                <a:srgbClr val="000000"/>
              </a:solidFill>
              <a:latin typeface="Golos Text Medium"/>
              <a:ea typeface="Golos Text Medium"/>
              <a:cs typeface="Golos Text Medium"/>
              <a:sym typeface="Golos Text Medium"/>
            </a:endParaRPr>
          </a:p>
          <a:p>
            <a:pPr indent="-317500" lvl="0" marL="457200" rtl="0" algn="l">
              <a:spcBef>
                <a:spcPts val="120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Core Questions: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What are the formal rules to draw valid conclusions?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What can be computed?</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How do we reason with uncertain information?</a:t>
            </a:r>
            <a:endParaRPr>
              <a:solidFill>
                <a:srgbClr val="000000"/>
              </a:solidFill>
              <a:latin typeface="Golos Text Medium"/>
              <a:ea typeface="Golos Text Medium"/>
              <a:cs typeface="Golos Text Medium"/>
              <a:sym typeface="Golos Text Medium"/>
            </a:endParaRPr>
          </a:p>
          <a:p>
            <a:pPr indent="-317500" lvl="0" marL="4572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Key Contributions: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Logic:</a:t>
            </a:r>
            <a:endParaRPr>
              <a:solidFill>
                <a:srgbClr val="000000"/>
              </a:solidFill>
              <a:latin typeface="Golos Text Medium"/>
              <a:ea typeface="Golos Text Medium"/>
              <a:cs typeface="Golos Text Medium"/>
              <a:sym typeface="Golos Text Medium"/>
            </a:endParaRPr>
          </a:p>
          <a:p>
            <a:pPr indent="-317500" lvl="2" marL="13716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George Boole (1815–1864): Developed Boolean logic.</a:t>
            </a:r>
            <a:endParaRPr>
              <a:solidFill>
                <a:srgbClr val="000000"/>
              </a:solidFill>
              <a:latin typeface="Golos Text Medium"/>
              <a:ea typeface="Golos Text Medium"/>
              <a:cs typeface="Golos Text Medium"/>
              <a:sym typeface="Golos Text Medium"/>
            </a:endParaRPr>
          </a:p>
          <a:p>
            <a:pPr indent="-317500" lvl="2" marL="13716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Gottlob Frege (1848–1925): Extended logic to include objects and relations.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Computation:</a:t>
            </a:r>
            <a:endParaRPr>
              <a:solidFill>
                <a:srgbClr val="000000"/>
              </a:solidFill>
              <a:latin typeface="Golos Text Medium"/>
              <a:ea typeface="Golos Text Medium"/>
              <a:cs typeface="Golos Text Medium"/>
              <a:sym typeface="Golos Text Medium"/>
            </a:endParaRPr>
          </a:p>
          <a:p>
            <a:pPr indent="-317500" lvl="2" marL="13716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Kurt Gödel (1906–1978): Incompleteness theorem; limits of formal systems.</a:t>
            </a:r>
            <a:endParaRPr>
              <a:solidFill>
                <a:srgbClr val="000000"/>
              </a:solidFill>
              <a:latin typeface="Golos Text Medium"/>
              <a:ea typeface="Golos Text Medium"/>
              <a:cs typeface="Golos Text Medium"/>
              <a:sym typeface="Golos Text Medium"/>
            </a:endParaRPr>
          </a:p>
          <a:p>
            <a:pPr indent="-317500" lvl="2" marL="13716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Alan Turing (1912–1954): Defined computability; introduced the Turing machine.</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Tractability &amp; NP-Completeness:</a:t>
            </a:r>
            <a:endParaRPr>
              <a:solidFill>
                <a:srgbClr val="000000"/>
              </a:solidFill>
              <a:latin typeface="Golos Text Medium"/>
              <a:ea typeface="Golos Text Medium"/>
              <a:cs typeface="Golos Text Medium"/>
              <a:sym typeface="Golos Text Medium"/>
            </a:endParaRPr>
          </a:p>
          <a:p>
            <a:pPr indent="-317500" lvl="2" marL="13716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Steven Cook &amp; Richard Karp (1970s): Identified NP-complete problems, impacting problem-solving in AI.</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Probability:</a:t>
            </a:r>
            <a:endParaRPr>
              <a:solidFill>
                <a:srgbClr val="000000"/>
              </a:solidFill>
              <a:latin typeface="Golos Text Medium"/>
              <a:ea typeface="Golos Text Medium"/>
              <a:cs typeface="Golos Text Medium"/>
              <a:sym typeface="Golos Text Medium"/>
            </a:endParaRPr>
          </a:p>
          <a:p>
            <a:pPr indent="-317500" lvl="2" marL="13716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Gerolamo Cardano (1501–1576): First framed probability in gambling.</a:t>
            </a:r>
            <a:endParaRPr>
              <a:solidFill>
                <a:srgbClr val="000000"/>
              </a:solidFill>
              <a:latin typeface="Golos Text Medium"/>
              <a:ea typeface="Golos Text Medium"/>
              <a:cs typeface="Golos Text Medium"/>
              <a:sym typeface="Golos Text Medium"/>
            </a:endParaRPr>
          </a:p>
          <a:p>
            <a:pPr indent="-317500" lvl="2" marL="13716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Thomas Bayes (1702–1761): Developed Bayes' rule, foundational in uncertain reasoning.</a:t>
            </a:r>
            <a:endParaRPr>
              <a:solidFill>
                <a:srgbClr val="000000"/>
              </a:solidFill>
              <a:latin typeface="Golos Text Medium"/>
              <a:ea typeface="Golos Text Medium"/>
              <a:cs typeface="Golos Text Medium"/>
              <a:sym typeface="Golos Text Medium"/>
            </a:endParaRPr>
          </a:p>
          <a:p>
            <a:pPr indent="0" lvl="0" marL="0" rtl="0" algn="l">
              <a:spcBef>
                <a:spcPts val="1200"/>
              </a:spcBef>
              <a:spcAft>
                <a:spcPts val="1000"/>
              </a:spcAft>
              <a:buNone/>
            </a:pPr>
            <a:r>
              <a:t/>
            </a:r>
            <a:endParaRPr sz="1300">
              <a:solidFill>
                <a:srgbClr val="000000"/>
              </a:solidFill>
              <a:latin typeface="Golos Text Medium"/>
              <a:ea typeface="Golos Text Medium"/>
              <a:cs typeface="Golos Text Medium"/>
              <a:sym typeface="Golos Text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35"/>
          <p:cNvSpPr txBox="1"/>
          <p:nvPr>
            <p:ph idx="1" type="body"/>
          </p:nvPr>
        </p:nvSpPr>
        <p:spPr>
          <a:xfrm>
            <a:off x="315850" y="132125"/>
            <a:ext cx="9326100" cy="57705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lang="en" sz="2400">
                <a:solidFill>
                  <a:srgbClr val="000000"/>
                </a:solidFill>
                <a:latin typeface="Golos Text Medium"/>
                <a:ea typeface="Golos Text Medium"/>
                <a:cs typeface="Golos Text Medium"/>
                <a:sym typeface="Golos Text Medium"/>
              </a:rPr>
              <a:t>1.2.3 Economics: Decision-Making</a:t>
            </a:r>
            <a:endParaRPr sz="2400">
              <a:solidFill>
                <a:srgbClr val="000000"/>
              </a:solidFill>
              <a:latin typeface="Golos Text Medium"/>
              <a:ea typeface="Golos Text Medium"/>
              <a:cs typeface="Golos Text Medium"/>
              <a:sym typeface="Golos Text Medium"/>
            </a:endParaRPr>
          </a:p>
          <a:p>
            <a:pPr indent="-317500" lvl="0" marL="457200" rtl="0" algn="l">
              <a:lnSpc>
                <a:spcPct val="150000"/>
              </a:lnSpc>
              <a:spcBef>
                <a:spcPts val="1200"/>
              </a:spcBef>
              <a:spcAft>
                <a:spcPts val="0"/>
              </a:spcAft>
              <a:buClr>
                <a:srgbClr val="000000"/>
              </a:buClr>
              <a:buSzPts val="1400"/>
              <a:buFont typeface="Arial"/>
              <a:buChar char="●"/>
            </a:pPr>
            <a:r>
              <a:rPr b="1" lang="en">
                <a:solidFill>
                  <a:srgbClr val="000000"/>
                </a:solidFill>
                <a:latin typeface="Arial"/>
                <a:ea typeface="Arial"/>
                <a:cs typeface="Arial"/>
                <a:sym typeface="Arial"/>
              </a:rPr>
              <a:t>Maximizing Payoff</a:t>
            </a:r>
            <a:r>
              <a:rPr lang="en">
                <a:solidFill>
                  <a:srgbClr val="000000"/>
                </a:solidFill>
                <a:latin typeface="Arial"/>
                <a:ea typeface="Arial"/>
                <a:cs typeface="Arial"/>
                <a:sym typeface="Arial"/>
              </a:rPr>
              <a:t>:</a:t>
            </a:r>
            <a:endParaRPr>
              <a:solidFill>
                <a:srgbClr val="000000"/>
              </a:solidFill>
              <a:latin typeface="Arial"/>
              <a:ea typeface="Arial"/>
              <a:cs typeface="Arial"/>
              <a:sym typeface="Arial"/>
            </a:endParaRPr>
          </a:p>
          <a:p>
            <a:pPr indent="-317500" lvl="1" marL="914400" rtl="0" algn="l">
              <a:lnSpc>
                <a:spcPct val="150000"/>
              </a:lnSpc>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Founded by Adam Smith (1776).</a:t>
            </a:r>
            <a:endParaRPr>
              <a:solidFill>
                <a:srgbClr val="000000"/>
              </a:solidFill>
              <a:latin typeface="Arial"/>
              <a:ea typeface="Arial"/>
              <a:cs typeface="Arial"/>
              <a:sym typeface="Arial"/>
            </a:endParaRPr>
          </a:p>
          <a:p>
            <a:pPr indent="-317500" lvl="1" marL="914400" rtl="0" algn="l">
              <a:lnSpc>
                <a:spcPct val="150000"/>
              </a:lnSpc>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Focuses on how agents make choices to maximize well-being.</a:t>
            </a:r>
            <a:endParaRPr>
              <a:solidFill>
                <a:srgbClr val="000000"/>
              </a:solidFill>
              <a:latin typeface="Arial"/>
              <a:ea typeface="Arial"/>
              <a:cs typeface="Arial"/>
              <a:sym typeface="Arial"/>
            </a:endParaRPr>
          </a:p>
          <a:p>
            <a:pPr indent="-317500" lvl="0" marL="457200" rtl="0" algn="l">
              <a:lnSpc>
                <a:spcPct val="150000"/>
              </a:lnSpc>
              <a:spcBef>
                <a:spcPts val="0"/>
              </a:spcBef>
              <a:spcAft>
                <a:spcPts val="0"/>
              </a:spcAft>
              <a:buClr>
                <a:srgbClr val="000000"/>
              </a:buClr>
              <a:buSzPts val="1400"/>
              <a:buFont typeface="Arial"/>
              <a:buChar char="●"/>
            </a:pPr>
            <a:r>
              <a:rPr b="1" lang="en">
                <a:solidFill>
                  <a:srgbClr val="000000"/>
                </a:solidFill>
                <a:latin typeface="Arial"/>
                <a:ea typeface="Arial"/>
                <a:cs typeface="Arial"/>
                <a:sym typeface="Arial"/>
              </a:rPr>
              <a:t>Decision Theory</a:t>
            </a:r>
            <a:r>
              <a:rPr lang="en">
                <a:solidFill>
                  <a:srgbClr val="000000"/>
                </a:solidFill>
                <a:latin typeface="Arial"/>
                <a:ea typeface="Arial"/>
                <a:cs typeface="Arial"/>
                <a:sym typeface="Arial"/>
              </a:rPr>
              <a:t>:</a:t>
            </a:r>
            <a:endParaRPr>
              <a:solidFill>
                <a:srgbClr val="000000"/>
              </a:solidFill>
              <a:latin typeface="Arial"/>
              <a:ea typeface="Arial"/>
              <a:cs typeface="Arial"/>
              <a:sym typeface="Arial"/>
            </a:endParaRPr>
          </a:p>
          <a:p>
            <a:pPr indent="-317500" lvl="1" marL="914400" rtl="0" algn="l">
              <a:lnSpc>
                <a:spcPct val="150000"/>
              </a:lnSpc>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Combines probability and utility for decisions under uncertainty.</a:t>
            </a:r>
            <a:endParaRPr>
              <a:solidFill>
                <a:srgbClr val="000000"/>
              </a:solidFill>
              <a:latin typeface="Arial"/>
              <a:ea typeface="Arial"/>
              <a:cs typeface="Arial"/>
              <a:sym typeface="Arial"/>
            </a:endParaRPr>
          </a:p>
          <a:p>
            <a:pPr indent="-317500" lvl="0" marL="457200" rtl="0" algn="l">
              <a:lnSpc>
                <a:spcPct val="150000"/>
              </a:lnSpc>
              <a:spcBef>
                <a:spcPts val="0"/>
              </a:spcBef>
              <a:spcAft>
                <a:spcPts val="0"/>
              </a:spcAft>
              <a:buClr>
                <a:srgbClr val="000000"/>
              </a:buClr>
              <a:buSzPts val="1400"/>
              <a:buFont typeface="Arial"/>
              <a:buChar char="●"/>
            </a:pPr>
            <a:r>
              <a:rPr b="1" lang="en">
                <a:solidFill>
                  <a:srgbClr val="000000"/>
                </a:solidFill>
                <a:latin typeface="Arial"/>
                <a:ea typeface="Arial"/>
                <a:cs typeface="Arial"/>
                <a:sym typeface="Arial"/>
              </a:rPr>
              <a:t>Game Theory</a:t>
            </a:r>
            <a:r>
              <a:rPr lang="en">
                <a:solidFill>
                  <a:srgbClr val="000000"/>
                </a:solidFill>
                <a:latin typeface="Arial"/>
                <a:ea typeface="Arial"/>
                <a:cs typeface="Arial"/>
                <a:sym typeface="Arial"/>
              </a:rPr>
              <a:t>:</a:t>
            </a:r>
            <a:endParaRPr>
              <a:solidFill>
                <a:srgbClr val="000000"/>
              </a:solidFill>
              <a:latin typeface="Arial"/>
              <a:ea typeface="Arial"/>
              <a:cs typeface="Arial"/>
              <a:sym typeface="Arial"/>
            </a:endParaRPr>
          </a:p>
          <a:p>
            <a:pPr indent="-317500" lvl="1" marL="914400" rtl="0" algn="l">
              <a:lnSpc>
                <a:spcPct val="150000"/>
              </a:lnSpc>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Strategies when actions impact others; sometimes using randomized decisions.</a:t>
            </a:r>
            <a:endParaRPr>
              <a:solidFill>
                <a:srgbClr val="000000"/>
              </a:solidFill>
              <a:latin typeface="Arial"/>
              <a:ea typeface="Arial"/>
              <a:cs typeface="Arial"/>
              <a:sym typeface="Arial"/>
            </a:endParaRPr>
          </a:p>
          <a:p>
            <a:pPr indent="-317500" lvl="0" marL="457200" rtl="0" algn="l">
              <a:lnSpc>
                <a:spcPct val="150000"/>
              </a:lnSpc>
              <a:spcBef>
                <a:spcPts val="0"/>
              </a:spcBef>
              <a:spcAft>
                <a:spcPts val="0"/>
              </a:spcAft>
              <a:buClr>
                <a:srgbClr val="000000"/>
              </a:buClr>
              <a:buSzPts val="1400"/>
              <a:buFont typeface="Arial"/>
              <a:buChar char="●"/>
            </a:pPr>
            <a:r>
              <a:rPr b="1" lang="en">
                <a:solidFill>
                  <a:srgbClr val="000000"/>
                </a:solidFill>
                <a:latin typeface="Arial"/>
                <a:ea typeface="Arial"/>
                <a:cs typeface="Arial"/>
                <a:sym typeface="Arial"/>
              </a:rPr>
              <a:t>Sequential Decisions</a:t>
            </a:r>
            <a:r>
              <a:rPr lang="en">
                <a:solidFill>
                  <a:srgbClr val="000000"/>
                </a:solidFill>
                <a:latin typeface="Arial"/>
                <a:ea typeface="Arial"/>
                <a:cs typeface="Arial"/>
                <a:sym typeface="Arial"/>
              </a:rPr>
              <a:t>:</a:t>
            </a:r>
            <a:endParaRPr>
              <a:solidFill>
                <a:srgbClr val="000000"/>
              </a:solidFill>
              <a:latin typeface="Arial"/>
              <a:ea typeface="Arial"/>
              <a:cs typeface="Arial"/>
              <a:sym typeface="Arial"/>
            </a:endParaRPr>
          </a:p>
          <a:p>
            <a:pPr indent="-317500" lvl="1" marL="914400" rtl="0" algn="l">
              <a:lnSpc>
                <a:spcPct val="150000"/>
              </a:lnSpc>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Operations Research (WWII): Focus on decisions with long-term payoffs </a:t>
            </a:r>
            <a:r>
              <a:rPr lang="en" sz="1200">
                <a:solidFill>
                  <a:srgbClr val="000000"/>
                </a:solidFill>
                <a:latin typeface="Arial"/>
                <a:ea typeface="Arial"/>
                <a:cs typeface="Arial"/>
                <a:sym typeface="Arial"/>
              </a:rPr>
              <a:t>(Markov Decision Processes).</a:t>
            </a:r>
            <a:endParaRPr sz="1200">
              <a:solidFill>
                <a:srgbClr val="000000"/>
              </a:solidFill>
              <a:latin typeface="Arial"/>
              <a:ea typeface="Arial"/>
              <a:cs typeface="Arial"/>
              <a:sym typeface="Arial"/>
            </a:endParaRPr>
          </a:p>
          <a:p>
            <a:pPr indent="-317500" lvl="0" marL="457200" rtl="0" algn="l">
              <a:lnSpc>
                <a:spcPct val="150000"/>
              </a:lnSpc>
              <a:spcBef>
                <a:spcPts val="0"/>
              </a:spcBef>
              <a:spcAft>
                <a:spcPts val="0"/>
              </a:spcAft>
              <a:buClr>
                <a:srgbClr val="000000"/>
              </a:buClr>
              <a:buSzPts val="1400"/>
              <a:buFont typeface="Arial"/>
              <a:buChar char="●"/>
            </a:pPr>
            <a:r>
              <a:rPr b="1" lang="en">
                <a:solidFill>
                  <a:srgbClr val="000000"/>
                </a:solidFill>
                <a:latin typeface="Arial"/>
                <a:ea typeface="Arial"/>
                <a:cs typeface="Arial"/>
                <a:sym typeface="Arial"/>
              </a:rPr>
              <a:t>AI Influence</a:t>
            </a:r>
            <a:r>
              <a:rPr lang="en">
                <a:solidFill>
                  <a:srgbClr val="000000"/>
                </a:solidFill>
                <a:latin typeface="Arial"/>
                <a:ea typeface="Arial"/>
                <a:cs typeface="Arial"/>
                <a:sym typeface="Arial"/>
              </a:rPr>
              <a:t>:</a:t>
            </a:r>
            <a:endParaRPr>
              <a:solidFill>
                <a:srgbClr val="000000"/>
              </a:solidFill>
              <a:latin typeface="Arial"/>
              <a:ea typeface="Arial"/>
              <a:cs typeface="Arial"/>
              <a:sym typeface="Arial"/>
            </a:endParaRPr>
          </a:p>
          <a:p>
            <a:pPr indent="-317500" lvl="1" marL="914400" rtl="0" algn="l">
              <a:lnSpc>
                <a:spcPct val="150000"/>
              </a:lnSpc>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Herbert Simon: "Satisficing"—decisions that are good enough, not optimal.</a:t>
            </a:r>
            <a:endParaRPr>
              <a:solidFill>
                <a:srgbClr val="000000"/>
              </a:solidFill>
              <a:latin typeface="Arial"/>
              <a:ea typeface="Arial"/>
              <a:cs typeface="Arial"/>
              <a:sym typeface="Arial"/>
            </a:endParaRPr>
          </a:p>
          <a:p>
            <a:pPr indent="0" lvl="0" marL="0" rtl="0" algn="l">
              <a:spcBef>
                <a:spcPts val="1200"/>
              </a:spcBef>
              <a:spcAft>
                <a:spcPts val="0"/>
              </a:spcAft>
              <a:buNone/>
            </a:pPr>
            <a:r>
              <a:t/>
            </a:r>
            <a:endParaRPr>
              <a:solidFill>
                <a:srgbClr val="000000"/>
              </a:solidFill>
              <a:latin typeface="Golos Text Medium"/>
              <a:ea typeface="Golos Text Medium"/>
              <a:cs typeface="Golos Text Medium"/>
              <a:sym typeface="Golos Text Medium"/>
            </a:endParaRPr>
          </a:p>
          <a:p>
            <a:pPr indent="0" lvl="0" marL="0" rtl="0" algn="l">
              <a:spcBef>
                <a:spcPts val="1200"/>
              </a:spcBef>
              <a:spcAft>
                <a:spcPts val="1000"/>
              </a:spcAft>
              <a:buNone/>
            </a:pPr>
            <a:r>
              <a:t/>
            </a:r>
            <a:endParaRPr sz="1300">
              <a:solidFill>
                <a:srgbClr val="000000"/>
              </a:solidFill>
              <a:latin typeface="Golos Text Medium"/>
              <a:ea typeface="Golos Text Medium"/>
              <a:cs typeface="Golos Text Medium"/>
              <a:sym typeface="Golos Text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36"/>
          <p:cNvSpPr txBox="1"/>
          <p:nvPr>
            <p:ph idx="1" type="body"/>
          </p:nvPr>
        </p:nvSpPr>
        <p:spPr>
          <a:xfrm>
            <a:off x="127225" y="187175"/>
            <a:ext cx="9326100" cy="57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000000"/>
                </a:solidFill>
                <a:latin typeface="Golos Text Medium"/>
                <a:ea typeface="Golos Text Medium"/>
                <a:cs typeface="Golos Text Medium"/>
                <a:sym typeface="Golos Text Medium"/>
              </a:rPr>
              <a:t>1.2.4 Neuroscience: How Do Brains Process Information?</a:t>
            </a:r>
            <a:endParaRPr sz="2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Neuroscience: </a:t>
            </a:r>
            <a:r>
              <a:rPr lang="en" sz="1200">
                <a:solidFill>
                  <a:srgbClr val="000000"/>
                </a:solidFill>
                <a:latin typeface="Golos Text Medium"/>
                <a:ea typeface="Golos Text Medium"/>
                <a:cs typeface="Golos Text Medium"/>
                <a:sym typeface="Golos Text Medium"/>
              </a:rPr>
              <a:t>The study of the nervous system, especially the brain.</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Historical Insights:</a:t>
            </a:r>
            <a:r>
              <a:rPr lang="en" sz="1200">
                <a:solidFill>
                  <a:srgbClr val="000000"/>
                </a:solidFill>
                <a:latin typeface="Golos Text Medium"/>
                <a:ea typeface="Golos Text Medium"/>
                <a:cs typeface="Golos Text Medium"/>
                <a:sym typeface="Golos Text Medium"/>
              </a:rPr>
              <a:t>Aristotle (335 B.C.): Early recognition that human brains are distinct due to size.</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18th Century: </a:t>
            </a:r>
            <a:r>
              <a:rPr lang="en" sz="1200">
                <a:solidFill>
                  <a:srgbClr val="000000"/>
                </a:solidFill>
                <a:latin typeface="Golos Text Medium"/>
                <a:ea typeface="Golos Text Medium"/>
                <a:cs typeface="Golos Text Medium"/>
                <a:sym typeface="Golos Text Medium"/>
              </a:rPr>
              <a:t>Brain widely recognized as the seat of consciousness.</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Paul Broca (1861):</a:t>
            </a:r>
            <a:r>
              <a:rPr lang="en" sz="1200">
                <a:solidFill>
                  <a:srgbClr val="000000"/>
                </a:solidFill>
                <a:latin typeface="Golos Text Medium"/>
                <a:ea typeface="Golos Text Medium"/>
                <a:cs typeface="Golos Text Medium"/>
                <a:sym typeface="Golos Text Medium"/>
              </a:rPr>
              <a:t> Localization of cognitive functions, such as speech, to specific brain areas.</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Neurons:</a:t>
            </a:r>
            <a:r>
              <a:rPr lang="en" sz="1200">
                <a:solidFill>
                  <a:srgbClr val="000000"/>
                </a:solidFill>
                <a:latin typeface="Golos Text Medium"/>
                <a:ea typeface="Golos Text Medium"/>
                <a:cs typeface="Golos Text Medium"/>
                <a:sym typeface="Golos Text Medium"/>
              </a:rPr>
              <a:t>Discovered as the basic units of the brain, observable due to Golgi’s staining technique (1873).</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Brain Mapping:</a:t>
            </a:r>
            <a:r>
              <a:rPr lang="en" sz="1200">
                <a:solidFill>
                  <a:srgbClr val="000000"/>
                </a:solidFill>
                <a:latin typeface="Golos Text Medium"/>
                <a:ea typeface="Golos Text Medium"/>
                <a:cs typeface="Golos Text Medium"/>
                <a:sym typeface="Golos Text Medium"/>
              </a:rPr>
              <a:t>Regions of the brain control specific body parts and can re-map after damage.</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Advances in Neuroscience:</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EEG (1929)</a:t>
            </a:r>
            <a:r>
              <a:rPr lang="en" sz="1200">
                <a:solidFill>
                  <a:srgbClr val="000000"/>
                </a:solidFill>
                <a:latin typeface="Golos Text Medium"/>
                <a:ea typeface="Golos Text Medium"/>
                <a:cs typeface="Golos Text Medium"/>
                <a:sym typeface="Golos Text Medium"/>
              </a:rPr>
              <a:t>: Measures brain activity.</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fMRI (1990s):</a:t>
            </a:r>
            <a:r>
              <a:rPr lang="en" sz="1200">
                <a:solidFill>
                  <a:srgbClr val="000000"/>
                </a:solidFill>
                <a:latin typeface="Golos Text Medium"/>
                <a:ea typeface="Golos Text Medium"/>
                <a:cs typeface="Golos Text Medium"/>
                <a:sym typeface="Golos Text Medium"/>
              </a:rPr>
              <a:t> Provides detailed images of brain activity.</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Computational Comparison:</a:t>
            </a:r>
            <a:r>
              <a:rPr lang="en" sz="1200">
                <a:solidFill>
                  <a:srgbClr val="000000"/>
                </a:solidFill>
                <a:latin typeface="Golos Text Medium"/>
                <a:ea typeface="Golos Text Medium"/>
                <a:cs typeface="Golos Text Medium"/>
                <a:sym typeface="Golos Text Medium"/>
              </a:rPr>
              <a:t>Human brain vs. computers: Brains have more storage and interconnections, while computers have faster cycle times.</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b="1" lang="en" sz="1200">
                <a:solidFill>
                  <a:srgbClr val="000000"/>
                </a:solidFill>
              </a:rPr>
              <a:t>Supercomputers:</a:t>
            </a:r>
            <a:r>
              <a:rPr lang="en" sz="1200">
                <a:solidFill>
                  <a:srgbClr val="000000"/>
                </a:solidFill>
                <a:latin typeface="Golos Text Medium"/>
                <a:ea typeface="Golos Text Medium"/>
                <a:cs typeface="Golos Text Medium"/>
                <a:sym typeface="Golos Text Medium"/>
              </a:rPr>
              <a:t> Approaching brain-like capacity, but understanding cognitive processes remains challenging.</a:t>
            </a:r>
            <a:endParaRPr sz="1200">
              <a:solidFill>
                <a:srgbClr val="000000"/>
              </a:solidFill>
              <a:latin typeface="Golos Text Medium"/>
              <a:ea typeface="Golos Text Medium"/>
              <a:cs typeface="Golos Text Medium"/>
              <a:sym typeface="Golos Text Medium"/>
            </a:endParaRPr>
          </a:p>
          <a:p>
            <a:pPr indent="0" lvl="0" marL="0" rtl="0" algn="l">
              <a:spcBef>
                <a:spcPts val="1000"/>
              </a:spcBef>
              <a:spcAft>
                <a:spcPts val="1000"/>
              </a:spcAft>
              <a:buNone/>
            </a:pPr>
            <a:r>
              <a:t/>
            </a:r>
            <a:endParaRPr sz="1200">
              <a:solidFill>
                <a:srgbClr val="000000"/>
              </a:solidFill>
              <a:latin typeface="Golos Text Medium"/>
              <a:ea typeface="Golos Text Medium"/>
              <a:cs typeface="Golos Text Medium"/>
              <a:sym typeface="Golos Text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37"/>
          <p:cNvSpPr txBox="1"/>
          <p:nvPr>
            <p:ph idx="1" type="body"/>
          </p:nvPr>
        </p:nvSpPr>
        <p:spPr>
          <a:xfrm>
            <a:off x="76200" y="-32100"/>
            <a:ext cx="9326100" cy="57705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lang="en" sz="2400">
                <a:solidFill>
                  <a:srgbClr val="000000"/>
                </a:solidFill>
                <a:latin typeface="Golos Text Medium"/>
                <a:ea typeface="Golos Text Medium"/>
                <a:cs typeface="Golos Text Medium"/>
                <a:sym typeface="Golos Text Medium"/>
              </a:rPr>
              <a:t>1.2.5 Psychology: Human and Animal Behavior</a:t>
            </a:r>
            <a:endParaRPr sz="2400">
              <a:solidFill>
                <a:srgbClr val="000000"/>
              </a:solidFill>
              <a:latin typeface="Golos Text Medium"/>
              <a:ea typeface="Golos Text Medium"/>
              <a:cs typeface="Golos Text Medium"/>
              <a:sym typeface="Golos Text Medium"/>
            </a:endParaRPr>
          </a:p>
          <a:p>
            <a:pPr indent="-317500" lvl="0" marL="457200" rtl="0" algn="l">
              <a:spcBef>
                <a:spcPts val="120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Foundations: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Hermann von Helmholtz &amp; Wilhelm Wundt:</a:t>
            </a:r>
            <a:endParaRPr>
              <a:solidFill>
                <a:srgbClr val="000000"/>
              </a:solidFill>
              <a:latin typeface="Golos Text Medium"/>
              <a:ea typeface="Golos Text Medium"/>
              <a:cs typeface="Golos Text Medium"/>
              <a:sym typeface="Golos Text Medium"/>
            </a:endParaRPr>
          </a:p>
          <a:p>
            <a:pPr indent="-317500" lvl="2" marL="13716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Helmholtz applied scientific methods to human vision.</a:t>
            </a:r>
            <a:endParaRPr>
              <a:solidFill>
                <a:srgbClr val="000000"/>
              </a:solidFill>
              <a:latin typeface="Golos Text Medium"/>
              <a:ea typeface="Golos Text Medium"/>
              <a:cs typeface="Golos Text Medium"/>
              <a:sym typeface="Golos Text Medium"/>
            </a:endParaRPr>
          </a:p>
          <a:p>
            <a:pPr indent="-317500" lvl="2" marL="13716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Wundt established the first psychology lab, focusing on controlled experiments.</a:t>
            </a:r>
            <a:endParaRPr>
              <a:solidFill>
                <a:srgbClr val="000000"/>
              </a:solidFill>
              <a:latin typeface="Golos Text Medium"/>
              <a:ea typeface="Golos Text Medium"/>
              <a:cs typeface="Golos Text Medium"/>
              <a:sym typeface="Golos Text Medium"/>
            </a:endParaRPr>
          </a:p>
          <a:p>
            <a:pPr indent="-317500" lvl="0" marL="4572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Behaviorism:</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Led by John Watson.</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Focused on observable behaviors; ignored mental processes.</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Successful with animal behavior but limited with humans.</a:t>
            </a:r>
            <a:endParaRPr>
              <a:solidFill>
                <a:srgbClr val="000000"/>
              </a:solidFill>
              <a:latin typeface="Golos Text Medium"/>
              <a:ea typeface="Golos Text Medium"/>
              <a:cs typeface="Golos Text Medium"/>
              <a:sym typeface="Golos Text Medium"/>
            </a:endParaRPr>
          </a:p>
          <a:p>
            <a:pPr indent="-317500" lvl="0" marL="4572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Cognitive Psychology:</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Views the brain as an information-processing device.</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Re-emerged through Frederic Bartlett and Kenneth Craik.</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Craik’s Model: Cognitive processes translate stimuli into internal representations to guide actions.</a:t>
            </a:r>
            <a:endParaRPr>
              <a:solidFill>
                <a:srgbClr val="000000"/>
              </a:solidFill>
              <a:latin typeface="Golos Text Medium"/>
              <a:ea typeface="Golos Text Medium"/>
              <a:cs typeface="Golos Text Medium"/>
              <a:sym typeface="Golos Text Medium"/>
            </a:endParaRPr>
          </a:p>
          <a:p>
            <a:pPr indent="-317500" lvl="0" marL="4572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Cognitive Science:</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Golos Text Medium"/>
              <a:buChar char="○"/>
            </a:pPr>
            <a:r>
              <a:rPr lang="en">
                <a:solidFill>
                  <a:srgbClr val="000000"/>
                </a:solidFill>
                <a:latin typeface="Golos Text Medium"/>
                <a:ea typeface="Golos Text Medium"/>
                <a:cs typeface="Golos Text Medium"/>
                <a:sym typeface="Golos Text Medium"/>
              </a:rPr>
              <a:t>Began in the 1950s with the application of computer models to study memory, language, and reasoning.</a:t>
            </a:r>
            <a:endParaRPr>
              <a:solidFill>
                <a:srgbClr val="000000"/>
              </a:solidFill>
              <a:latin typeface="Golos Text Medium"/>
              <a:ea typeface="Golos Text Medium"/>
              <a:cs typeface="Golos Text Medium"/>
              <a:sym typeface="Golos Text Medium"/>
            </a:endParaRPr>
          </a:p>
          <a:p>
            <a:pPr indent="-317500" lvl="1" marL="914400" rtl="0" algn="l">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Key contributors: George Miller, Noam Chomsky, Allen Newell, and Herbert Simon.</a:t>
            </a:r>
            <a:endParaRPr>
              <a:solidFill>
                <a:srgbClr val="000000"/>
              </a:solidFill>
              <a:latin typeface="Golos Text Medium"/>
              <a:ea typeface="Golos Text Medium"/>
              <a:cs typeface="Golos Text Medium"/>
              <a:sym typeface="Golos Text Medium"/>
            </a:endParaRPr>
          </a:p>
          <a:p>
            <a:pPr indent="0" lvl="0" marL="0" rtl="0" algn="l">
              <a:spcBef>
                <a:spcPts val="1200"/>
              </a:spcBef>
              <a:spcAft>
                <a:spcPts val="1000"/>
              </a:spcAft>
              <a:buNone/>
            </a:pPr>
            <a:r>
              <a:t/>
            </a:r>
            <a:endParaRPr sz="2400">
              <a:solidFill>
                <a:srgbClr val="000000"/>
              </a:solidFill>
              <a:latin typeface="Golos Text Medium"/>
              <a:ea typeface="Golos Text Medium"/>
              <a:cs typeface="Golos Text Medium"/>
              <a:sym typeface="Golos Text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 </a:t>
            </a:r>
            <a:endParaRPr/>
          </a:p>
        </p:txBody>
      </p:sp>
      <p:sp>
        <p:nvSpPr>
          <p:cNvPr id="185" name="Google Shape;185;p20"/>
          <p:cNvSpPr txBox="1"/>
          <p:nvPr>
            <p:ph idx="1" type="body"/>
          </p:nvPr>
        </p:nvSpPr>
        <p:spPr>
          <a:xfrm>
            <a:off x="715100" y="1267375"/>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Golos Text Medium"/>
                <a:ea typeface="Golos Text Medium"/>
                <a:cs typeface="Golos Text Medium"/>
                <a:sym typeface="Golos Text Medium"/>
              </a:rPr>
              <a:t>A student in physics might reasonably feel that all the good ideas have already been taken by Galileo, Newton, Einstein, and the rest. AI, on the other hand, still has openings for several full-time Einsteins and Edisons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sz="2000">
                <a:latin typeface="Golos Text Medium"/>
                <a:ea typeface="Golos Text Medium"/>
                <a:cs typeface="Golos Text Medium"/>
                <a:sym typeface="Golos Text Medium"/>
              </a:rPr>
              <a:t>AI is relevant to any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sz="2000">
                <a:latin typeface="Golos Text Medium"/>
                <a:ea typeface="Golos Text Medium"/>
                <a:cs typeface="Golos Text Medium"/>
                <a:sym typeface="Golos Text Medium"/>
              </a:rPr>
              <a:t>intellectual task; it is truly a </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b="1" lang="en" sz="2000">
                <a:solidFill>
                  <a:srgbClr val="00FF00"/>
                </a:solidFill>
              </a:rPr>
              <a:t>Universal field</a:t>
            </a:r>
            <a:endParaRPr b="1" sz="2000">
              <a:solidFill>
                <a:srgbClr val="00FF00"/>
              </a:solidFill>
            </a:endParaRPr>
          </a:p>
        </p:txBody>
      </p:sp>
      <p:grpSp>
        <p:nvGrpSpPr>
          <p:cNvPr id="186" name="Google Shape;186;p20"/>
          <p:cNvGrpSpPr/>
          <p:nvPr/>
        </p:nvGrpSpPr>
        <p:grpSpPr>
          <a:xfrm flipH="1">
            <a:off x="5796613" y="3333452"/>
            <a:ext cx="3706695" cy="2550084"/>
            <a:chOff x="4388650" y="2224200"/>
            <a:chExt cx="1707525" cy="1174775"/>
          </a:xfrm>
        </p:grpSpPr>
        <p:sp>
          <p:nvSpPr>
            <p:cNvPr id="187" name="Google Shape;187;p20"/>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0"/>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0"/>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0"/>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0"/>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0"/>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0"/>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0"/>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0"/>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0"/>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0"/>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0"/>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0"/>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0"/>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0"/>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0"/>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0"/>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0"/>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0"/>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0"/>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0"/>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0"/>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0"/>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0"/>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0"/>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0"/>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0"/>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0"/>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0"/>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0"/>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0"/>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0"/>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0"/>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0"/>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0"/>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0"/>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0"/>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0"/>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0"/>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0"/>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0"/>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0"/>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38"/>
          <p:cNvSpPr txBox="1"/>
          <p:nvPr/>
        </p:nvSpPr>
        <p:spPr>
          <a:xfrm>
            <a:off x="62800" y="0"/>
            <a:ext cx="9144000" cy="551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2400">
                <a:latin typeface="Golos Text Medium"/>
                <a:ea typeface="Golos Text Medium"/>
                <a:cs typeface="Golos Text Medium"/>
                <a:sym typeface="Golos Text Medium"/>
              </a:rPr>
              <a:t>1.3 The History of Artificial Intelligence</a:t>
            </a:r>
            <a:endParaRPr sz="2400">
              <a:latin typeface="Golos Text Medium"/>
              <a:ea typeface="Golos Text Medium"/>
              <a:cs typeface="Golos Text Medium"/>
              <a:sym typeface="Golos Text Medium"/>
            </a:endParaRPr>
          </a:p>
          <a:p>
            <a:pPr indent="0" lvl="0" marL="0" rtl="0" algn="l">
              <a:lnSpc>
                <a:spcPct val="115000"/>
              </a:lnSpc>
              <a:spcBef>
                <a:spcPts val="1200"/>
              </a:spcBef>
              <a:spcAft>
                <a:spcPts val="0"/>
              </a:spcAft>
              <a:buNone/>
            </a:pPr>
            <a:r>
              <a:rPr lang="en" sz="2400">
                <a:latin typeface="Golos Text Medium"/>
                <a:ea typeface="Golos Text Medium"/>
                <a:cs typeface="Golos Text Medium"/>
                <a:sym typeface="Golos Text Medium"/>
              </a:rPr>
              <a:t>1.3.1 The Gestation of AI (1943–1955):</a:t>
            </a:r>
            <a:endParaRPr sz="2400">
              <a:latin typeface="Golos Text Medium"/>
              <a:ea typeface="Golos Text Medium"/>
              <a:cs typeface="Golos Text Medium"/>
              <a:sym typeface="Golos Text Medium"/>
            </a:endParaRPr>
          </a:p>
          <a:p>
            <a:pPr indent="-317500" lvl="0" marL="457200" rtl="0" algn="l">
              <a:lnSpc>
                <a:spcPct val="115000"/>
              </a:lnSpc>
              <a:spcBef>
                <a:spcPts val="1200"/>
              </a:spcBef>
              <a:spcAft>
                <a:spcPts val="0"/>
              </a:spcAft>
              <a:buSzPts val="1400"/>
              <a:buChar char="●"/>
            </a:pPr>
            <a:r>
              <a:rPr lang="en">
                <a:latin typeface="Golos Text Medium"/>
                <a:ea typeface="Golos Text Medium"/>
                <a:cs typeface="Golos Text Medium"/>
                <a:sym typeface="Golos Text Medium"/>
              </a:rPr>
              <a:t>McCulloch &amp; Pitts (1943): Proposed a model of artificial neurons based on the physiology of the brain, propositional logic, and Turing's theory of computation.</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Key Idea: Neurons could be "on" or "off" and could compute any function through a network of neurons.</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Minsky &amp; Edmonds (1950): Built the first neural network computer, SNARC, using 3000 vacuum tubes.</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Alan Turing's Vision: Turing’s 1950 article introduced concepts like the Turing Test, machine learning, and genetic algorithms, setting the stage for AI.</a:t>
            </a:r>
            <a:endParaRPr>
              <a:latin typeface="Golos Text Medium"/>
              <a:ea typeface="Golos Text Medium"/>
              <a:cs typeface="Golos Text Medium"/>
              <a:sym typeface="Golos Text Medium"/>
            </a:endParaRPr>
          </a:p>
          <a:p>
            <a:pPr indent="0" lvl="0" marL="0" rtl="0" algn="l">
              <a:lnSpc>
                <a:spcPct val="115000"/>
              </a:lnSpc>
              <a:spcBef>
                <a:spcPts val="1200"/>
              </a:spcBef>
              <a:spcAft>
                <a:spcPts val="0"/>
              </a:spcAft>
              <a:buNone/>
            </a:pPr>
            <a:r>
              <a:rPr lang="en" sz="2400">
                <a:latin typeface="Golos Text Medium"/>
                <a:ea typeface="Golos Text Medium"/>
                <a:cs typeface="Golos Text Medium"/>
                <a:sym typeface="Golos Text Medium"/>
              </a:rPr>
              <a:t>1.3.2 The Birth of AI (1956):</a:t>
            </a:r>
            <a:endParaRPr sz="2400">
              <a:latin typeface="Golos Text Medium"/>
              <a:ea typeface="Golos Text Medium"/>
              <a:cs typeface="Golos Text Medium"/>
              <a:sym typeface="Golos Text Medium"/>
            </a:endParaRPr>
          </a:p>
          <a:p>
            <a:pPr indent="-317500" lvl="0" marL="457200" rtl="0" algn="l">
              <a:lnSpc>
                <a:spcPct val="115000"/>
              </a:lnSpc>
              <a:spcBef>
                <a:spcPts val="1200"/>
              </a:spcBef>
              <a:spcAft>
                <a:spcPts val="0"/>
              </a:spcAft>
              <a:buSzPts val="1400"/>
              <a:buChar char="●"/>
            </a:pPr>
            <a:r>
              <a:rPr lang="en">
                <a:latin typeface="Golos Text Medium"/>
                <a:ea typeface="Golos Text Medium"/>
                <a:cs typeface="Golos Text Medium"/>
                <a:sym typeface="Golos Text Medium"/>
              </a:rPr>
              <a:t>Dartmouth Workshop (1956): John McCarthy, Marvin Minsky, Claude Shannon, and Nathaniel Rochester organized a workshop at Dartmouth College, marking the official birth of AI.</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Key Outcome: Introduction of the term "Artificial Intelligence" and establishment of AI as a separate field, distinct from other areas like operations research or control theory.</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Significance: The workshop brought together key figures in AI, setting the stage for future collaboration and research.</a:t>
            </a:r>
            <a:endParaRPr>
              <a:latin typeface="Golos Text Medium"/>
              <a:ea typeface="Golos Text Medium"/>
              <a:cs typeface="Golos Text Medium"/>
              <a:sym typeface="Golos Text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39"/>
          <p:cNvSpPr txBox="1"/>
          <p:nvPr/>
        </p:nvSpPr>
        <p:spPr>
          <a:xfrm>
            <a:off x="62800" y="0"/>
            <a:ext cx="9144000" cy="410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2400">
                <a:latin typeface="Golos Text Medium"/>
                <a:ea typeface="Golos Text Medium"/>
                <a:cs typeface="Golos Text Medium"/>
                <a:sym typeface="Golos Text Medium"/>
              </a:rPr>
              <a:t>1.3.3 Early Enthusiasm and Great Expectations (1952–1969):</a:t>
            </a:r>
            <a:endParaRPr sz="2400">
              <a:latin typeface="Golos Text Medium"/>
              <a:ea typeface="Golos Text Medium"/>
              <a:cs typeface="Golos Text Medium"/>
              <a:sym typeface="Golos Text Medium"/>
            </a:endParaRPr>
          </a:p>
          <a:p>
            <a:pPr indent="-317500" lvl="0" marL="457200" rtl="0" algn="l">
              <a:lnSpc>
                <a:spcPct val="115000"/>
              </a:lnSpc>
              <a:spcBef>
                <a:spcPts val="1200"/>
              </a:spcBef>
              <a:spcAft>
                <a:spcPts val="0"/>
              </a:spcAft>
              <a:buSzPts val="1400"/>
              <a:buChar char="●"/>
            </a:pPr>
            <a:r>
              <a:rPr lang="en">
                <a:latin typeface="Golos Text Medium"/>
                <a:ea typeface="Golos Text Medium"/>
                <a:cs typeface="Golos Text Medium"/>
                <a:sym typeface="Golos Text Medium"/>
              </a:rPr>
              <a:t>"Look, Ma, No Hands!" Era: AI researchers demonstrated that computers could perform tasks previously thought to be exclusive to humans.</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General Problem Solver (GPS): Developed by Newell and Simon, GPS imitated human problem-solving, embodying the "thinking humanly" approach.</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Physical Symbol System Hypothesis: Proposed by Newell and Simon, it suggested that any intelligent system must manipulate symbols—a foundational concept in AI.</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LISP Language (1958): Created by McCarthy, became the dominant AI programming language.</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Microworlds: Minsky’s students developed programs to solve problems in simplified environments (e.g., SAINT for calculus, STUDENT for algebra, and SHRDLU for natural language understanding in a blocks world).</a:t>
            </a:r>
            <a:endParaRPr>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SzPts val="1400"/>
              <a:buChar char="●"/>
            </a:pPr>
            <a:r>
              <a:rPr lang="en">
                <a:latin typeface="Golos Text Medium"/>
                <a:ea typeface="Golos Text Medium"/>
                <a:cs typeface="Golos Text Medium"/>
                <a:sym typeface="Golos Text Medium"/>
              </a:rPr>
              <a:t>Neural Networks: Early work by Widrow and Hoff (adalines) and Rosenblatt (perceptrons) laid the groundwork for modern neural networks.</a:t>
            </a:r>
            <a:endParaRPr>
              <a:latin typeface="Golos Text Medium"/>
              <a:ea typeface="Golos Text Medium"/>
              <a:cs typeface="Golos Text Medium"/>
              <a:sym typeface="Golos Text Medium"/>
            </a:endParaRPr>
          </a:p>
          <a:p>
            <a:pPr indent="0" lvl="0" marL="0" rtl="0" algn="l">
              <a:lnSpc>
                <a:spcPct val="115000"/>
              </a:lnSpc>
              <a:spcBef>
                <a:spcPts val="1200"/>
              </a:spcBef>
              <a:spcAft>
                <a:spcPts val="1200"/>
              </a:spcAft>
              <a:buNone/>
            </a:pPr>
            <a:r>
              <a:t/>
            </a:r>
            <a:endParaRPr>
              <a:latin typeface="Golos Text Medium"/>
              <a:ea typeface="Golos Text Medium"/>
              <a:cs typeface="Golos Text Medium"/>
              <a:sym typeface="Golos Text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pic>
        <p:nvPicPr>
          <p:cNvPr id="599" name="Google Shape;599;p40"/>
          <p:cNvPicPr preferRelativeResize="0"/>
          <p:nvPr/>
        </p:nvPicPr>
        <p:blipFill>
          <a:blip r:embed="rId3">
            <a:alphaModFix/>
          </a:blip>
          <a:stretch>
            <a:fillRect/>
          </a:stretch>
        </p:blipFill>
        <p:spPr>
          <a:xfrm>
            <a:off x="1844200" y="535000"/>
            <a:ext cx="5581600" cy="3828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41"/>
          <p:cNvSpPr txBox="1"/>
          <p:nvPr/>
        </p:nvSpPr>
        <p:spPr>
          <a:xfrm>
            <a:off x="0" y="0"/>
            <a:ext cx="9144000" cy="3540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SzPts val="1100"/>
              <a:buAutoNum type="arabicPeriod"/>
            </a:pPr>
            <a:r>
              <a:t/>
            </a:r>
            <a:endParaRPr sz="1100"/>
          </a:p>
        </p:txBody>
      </p:sp>
      <p:sp>
        <p:nvSpPr>
          <p:cNvPr id="605" name="Google Shape;605;p41"/>
          <p:cNvSpPr txBox="1"/>
          <p:nvPr/>
        </p:nvSpPr>
        <p:spPr>
          <a:xfrm>
            <a:off x="0" y="0"/>
            <a:ext cx="9144000" cy="352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a:latin typeface="Golos Text"/>
                <a:ea typeface="Golos Text"/>
                <a:cs typeface="Golos Text"/>
                <a:sym typeface="Golos Text"/>
              </a:rPr>
              <a:t>1.3.4 A Dose of Reality (1966–1973)</a:t>
            </a:r>
            <a:endParaRPr b="1">
              <a:latin typeface="Golos Text"/>
              <a:ea typeface="Golos Text"/>
              <a:cs typeface="Golos Text"/>
              <a:sym typeface="Golos Text"/>
            </a:endParaRPr>
          </a:p>
          <a:p>
            <a:pPr indent="-317500" lvl="0" marL="457200" rtl="0" algn="l">
              <a:lnSpc>
                <a:spcPct val="115000"/>
              </a:lnSpc>
              <a:spcBef>
                <a:spcPts val="1200"/>
              </a:spcBef>
              <a:spcAft>
                <a:spcPts val="0"/>
              </a:spcAft>
              <a:buSzPts val="1400"/>
              <a:buChar char="●"/>
            </a:pPr>
            <a:r>
              <a:rPr b="1" lang="en">
                <a:latin typeface="Golos Text"/>
                <a:ea typeface="Golos Text"/>
                <a:cs typeface="Golos Text"/>
                <a:sym typeface="Golos Text"/>
              </a:rPr>
              <a:t>Overconfidence</a:t>
            </a:r>
            <a:r>
              <a:rPr lang="en">
                <a:latin typeface="Golos Text"/>
                <a:ea typeface="Golos Text"/>
                <a:cs typeface="Golos Text"/>
                <a:sym typeface="Golos Text"/>
              </a:rPr>
              <a:t>: Early AI predictions, like a computer beating a chess champion in 10 years, took about 40 years to materialize.</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Translation Failures</a:t>
            </a:r>
            <a:r>
              <a:rPr lang="en">
                <a:latin typeface="Golos Text"/>
                <a:ea typeface="Golos Text"/>
                <a:cs typeface="Golos Text"/>
                <a:sym typeface="Golos Text"/>
              </a:rPr>
              <a:t>: Initial machine translation efforts failed due to lack of context, exemplified by incorrect translations like “the vodka is good but the meat is rotten.”</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Problem Complexity</a:t>
            </a:r>
            <a:r>
              <a:rPr lang="en">
                <a:latin typeface="Golos Text"/>
                <a:ea typeface="Golos Text"/>
                <a:cs typeface="Golos Text"/>
                <a:sym typeface="Golos Text"/>
              </a:rPr>
              <a:t>: Early AI struggled with complex problems, relying on brute-force methods that couldn't scale effectively.</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Machine Evolution</a:t>
            </a:r>
            <a:r>
              <a:rPr lang="en">
                <a:latin typeface="Golos Text"/>
                <a:ea typeface="Golos Text"/>
                <a:cs typeface="Golos Text"/>
                <a:sym typeface="Golos Text"/>
              </a:rPr>
              <a:t>: Early genetic algorithms showed limited progress despite the belief that small mutations could lead to successful programs.</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Combinatorial Explosion</a:t>
            </a:r>
            <a:r>
              <a:rPr lang="en">
                <a:latin typeface="Golos Text"/>
                <a:ea typeface="Golos Text"/>
                <a:cs typeface="Golos Text"/>
                <a:sym typeface="Golos Text"/>
              </a:rPr>
              <a:t>: The exponential growth of possible solutions made it hard for early AI to handle larger problems.</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Neural Network Limits</a:t>
            </a:r>
            <a:r>
              <a:rPr lang="en">
                <a:latin typeface="Golos Text"/>
                <a:ea typeface="Golos Text"/>
                <a:cs typeface="Golos Text"/>
                <a:sym typeface="Golos Text"/>
              </a:rPr>
              <a:t>: Perceptrons were limited to simple problems, leading to a decline in neural network research until the rediscovery of back-propagation.</a:t>
            </a:r>
            <a:endParaRPr>
              <a:latin typeface="Golos Text"/>
              <a:ea typeface="Golos Text"/>
              <a:cs typeface="Golos Text"/>
              <a:sym typeface="Golos Text"/>
            </a:endParaRPr>
          </a:p>
        </p:txBody>
      </p:sp>
      <p:sp>
        <p:nvSpPr>
          <p:cNvPr id="606" name="Google Shape;606;p41"/>
          <p:cNvSpPr txBox="1"/>
          <p:nvPr/>
        </p:nvSpPr>
        <p:spPr>
          <a:xfrm>
            <a:off x="58500" y="3321375"/>
            <a:ext cx="9085500" cy="2040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a:latin typeface="Golos Text"/>
                <a:ea typeface="Golos Text"/>
                <a:cs typeface="Golos Text"/>
                <a:sym typeface="Golos Text"/>
              </a:rPr>
              <a:t>1.3.5 Knowledge-Based Systems: The Key to Power? (1969–1979)</a:t>
            </a:r>
            <a:endParaRPr b="1">
              <a:latin typeface="Golos Text"/>
              <a:ea typeface="Golos Text"/>
              <a:cs typeface="Golos Text"/>
              <a:sym typeface="Golos Text"/>
            </a:endParaRPr>
          </a:p>
          <a:p>
            <a:pPr indent="-317500" lvl="0" marL="457200" rtl="0" algn="l">
              <a:lnSpc>
                <a:spcPct val="115000"/>
              </a:lnSpc>
              <a:spcBef>
                <a:spcPts val="1200"/>
              </a:spcBef>
              <a:spcAft>
                <a:spcPts val="0"/>
              </a:spcAft>
              <a:buSzPts val="1400"/>
              <a:buChar char="●"/>
            </a:pPr>
            <a:r>
              <a:rPr b="1" lang="en">
                <a:latin typeface="Golos Text"/>
                <a:ea typeface="Golos Text"/>
                <a:cs typeface="Golos Text"/>
                <a:sym typeface="Golos Text"/>
              </a:rPr>
              <a:t>Weak Methods</a:t>
            </a:r>
            <a:r>
              <a:rPr lang="en">
                <a:latin typeface="Golos Text"/>
                <a:ea typeface="Golos Text"/>
                <a:cs typeface="Golos Text"/>
                <a:sym typeface="Golos Text"/>
              </a:rPr>
              <a:t>: Early AI used general methods that didn’t scale well; domain-specific knowledge was needed.</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DENDRAL</a:t>
            </a:r>
            <a:r>
              <a:rPr lang="en">
                <a:latin typeface="Golos Text"/>
                <a:ea typeface="Golos Text"/>
                <a:cs typeface="Golos Text"/>
                <a:sym typeface="Golos Text"/>
              </a:rPr>
              <a:t>: An early knowledge-based system that used specific rules to infer molecular structures from mass spectrometry data.</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Char char="●"/>
            </a:pPr>
            <a:r>
              <a:rPr b="1" lang="en">
                <a:latin typeface="Golos Text"/>
                <a:ea typeface="Golos Text"/>
                <a:cs typeface="Golos Text"/>
                <a:sym typeface="Golos Text"/>
              </a:rPr>
              <a:t>Knowledge Representation</a:t>
            </a:r>
            <a:r>
              <a:rPr lang="en">
                <a:latin typeface="Golos Text"/>
                <a:ea typeface="Golos Text"/>
                <a:cs typeface="Golos Text"/>
                <a:sym typeface="Golos Text"/>
              </a:rPr>
              <a:t>: New languages and frameworks, like Prolog and frames, were developed to better organize and use knowledge in AI.</a:t>
            </a:r>
            <a:endParaRPr>
              <a:latin typeface="Golos Text"/>
              <a:ea typeface="Golos Text"/>
              <a:cs typeface="Golos Text"/>
              <a:sym typeface="Golos Tex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42"/>
          <p:cNvSpPr txBox="1"/>
          <p:nvPr/>
        </p:nvSpPr>
        <p:spPr>
          <a:xfrm>
            <a:off x="0" y="-15900"/>
            <a:ext cx="9144000" cy="517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t>1.3.6 AI Becomes an Industry (1980–Present)</a:t>
            </a:r>
            <a:endParaRPr b="1" sz="1300"/>
          </a:p>
          <a:p>
            <a:pPr indent="-298450" lvl="0" marL="457200" rtl="0" algn="l">
              <a:lnSpc>
                <a:spcPct val="115000"/>
              </a:lnSpc>
              <a:spcBef>
                <a:spcPts val="1200"/>
              </a:spcBef>
              <a:spcAft>
                <a:spcPts val="0"/>
              </a:spcAft>
              <a:buSzPts val="1100"/>
              <a:buChar char="●"/>
            </a:pPr>
            <a:r>
              <a:rPr b="1" lang="en" sz="1100"/>
              <a:t>Commercial Success</a:t>
            </a:r>
            <a:r>
              <a:rPr lang="en" sz="1100"/>
              <a:t>: Expert systems like R1 saved companies millions by improving efficiency. By 1988, major corporations were heavily investing in AI.</a:t>
            </a:r>
            <a:endParaRPr sz="1100"/>
          </a:p>
          <a:p>
            <a:pPr indent="-298450" lvl="0" marL="457200" rtl="0" algn="l">
              <a:lnSpc>
                <a:spcPct val="115000"/>
              </a:lnSpc>
              <a:spcBef>
                <a:spcPts val="0"/>
              </a:spcBef>
              <a:spcAft>
                <a:spcPts val="0"/>
              </a:spcAft>
              <a:buSzPts val="1100"/>
              <a:buChar char="●"/>
            </a:pPr>
            <a:r>
              <a:rPr b="1" lang="en" sz="1100"/>
              <a:t>International Projects</a:t>
            </a:r>
            <a:r>
              <a:rPr lang="en" sz="1100"/>
              <a:t>: The Japanese Fifth Generation project and U.S. MCC aimed to advance AI, but neither fully met their ambitious goals.</a:t>
            </a:r>
            <a:endParaRPr sz="1100"/>
          </a:p>
          <a:p>
            <a:pPr indent="-298450" lvl="0" marL="457200" rtl="0" algn="l">
              <a:lnSpc>
                <a:spcPct val="115000"/>
              </a:lnSpc>
              <a:spcBef>
                <a:spcPts val="0"/>
              </a:spcBef>
              <a:spcAft>
                <a:spcPts val="0"/>
              </a:spcAft>
              <a:buSzPts val="1100"/>
              <a:buChar char="●"/>
            </a:pPr>
            <a:r>
              <a:rPr b="1" lang="en" sz="1100"/>
              <a:t>AI Winter</a:t>
            </a:r>
            <a:r>
              <a:rPr lang="en" sz="1100"/>
              <a:t>: Following early success, the industry faced setbacks as many companies failed to deliver on their promises, leading to reduced funding and interest.</a:t>
            </a:r>
            <a:endParaRPr sz="1100"/>
          </a:p>
          <a:p>
            <a:pPr indent="0" lvl="0" marL="0" rtl="0" algn="l">
              <a:lnSpc>
                <a:spcPct val="115000"/>
              </a:lnSpc>
              <a:spcBef>
                <a:spcPts val="1400"/>
              </a:spcBef>
              <a:spcAft>
                <a:spcPts val="0"/>
              </a:spcAft>
              <a:buNone/>
            </a:pPr>
            <a:r>
              <a:rPr b="1" lang="en" sz="1300"/>
              <a:t>1.3.7 The Return of Neural Networks (1986–Present)</a:t>
            </a:r>
            <a:endParaRPr b="1" sz="1300"/>
          </a:p>
          <a:p>
            <a:pPr indent="-298450" lvl="0" marL="457200" rtl="0" algn="l">
              <a:lnSpc>
                <a:spcPct val="115000"/>
              </a:lnSpc>
              <a:spcBef>
                <a:spcPts val="1200"/>
              </a:spcBef>
              <a:spcAft>
                <a:spcPts val="0"/>
              </a:spcAft>
              <a:buSzPts val="1100"/>
              <a:buChar char="●"/>
            </a:pPr>
            <a:r>
              <a:rPr b="1" lang="en" sz="1100"/>
              <a:t>Back-Propagation</a:t>
            </a:r>
            <a:r>
              <a:rPr lang="en" sz="1100"/>
              <a:t>: Rediscovered in the 1980s, this algorithm revolutionized learning in neural networks, leading to renewed excitement and progress.</a:t>
            </a:r>
            <a:endParaRPr sz="1100"/>
          </a:p>
          <a:p>
            <a:pPr indent="-298450" lvl="0" marL="457200" rtl="0" algn="l">
              <a:lnSpc>
                <a:spcPct val="115000"/>
              </a:lnSpc>
              <a:spcBef>
                <a:spcPts val="0"/>
              </a:spcBef>
              <a:spcAft>
                <a:spcPts val="0"/>
              </a:spcAft>
              <a:buSzPts val="1100"/>
              <a:buChar char="●"/>
            </a:pPr>
            <a:r>
              <a:rPr b="1" lang="en" sz="1100"/>
              <a:t>Connectionist vs. Symbolic</a:t>
            </a:r>
            <a:r>
              <a:rPr lang="en" sz="1100"/>
              <a:t>: Debate arose between connectionist models (neural networks) and symbolic models (logic-based), with a current view that they are complementary.</a:t>
            </a:r>
            <a:endParaRPr sz="1100"/>
          </a:p>
          <a:p>
            <a:pPr indent="-298450" lvl="0" marL="457200" rtl="0" algn="l">
              <a:lnSpc>
                <a:spcPct val="115000"/>
              </a:lnSpc>
              <a:spcBef>
                <a:spcPts val="0"/>
              </a:spcBef>
              <a:spcAft>
                <a:spcPts val="0"/>
              </a:spcAft>
              <a:buSzPts val="1100"/>
              <a:buChar char="●"/>
            </a:pPr>
            <a:r>
              <a:rPr b="1" lang="en" sz="1100"/>
              <a:t>Fields Diverge</a:t>
            </a:r>
            <a:r>
              <a:rPr lang="en" sz="1100"/>
              <a:t>: Research split into improving neural network architectures and understanding biological neurons.</a:t>
            </a:r>
            <a:endParaRPr sz="1100"/>
          </a:p>
          <a:p>
            <a:pPr indent="0" lvl="0" marL="0" rtl="0" algn="l">
              <a:lnSpc>
                <a:spcPct val="115000"/>
              </a:lnSpc>
              <a:spcBef>
                <a:spcPts val="1400"/>
              </a:spcBef>
              <a:spcAft>
                <a:spcPts val="0"/>
              </a:spcAft>
              <a:buNone/>
            </a:pPr>
            <a:r>
              <a:rPr b="1" lang="en" sz="1300"/>
              <a:t>1.3.8 AI Adopts the Scientific Method (1987–Present)</a:t>
            </a:r>
            <a:endParaRPr b="1" sz="1300"/>
          </a:p>
          <a:p>
            <a:pPr indent="-298450" lvl="0" marL="457200" rtl="0" algn="l">
              <a:lnSpc>
                <a:spcPct val="115000"/>
              </a:lnSpc>
              <a:spcBef>
                <a:spcPts val="1200"/>
              </a:spcBef>
              <a:spcAft>
                <a:spcPts val="0"/>
              </a:spcAft>
              <a:buSzPts val="1100"/>
              <a:buChar char="●"/>
            </a:pPr>
            <a:r>
              <a:rPr b="1" lang="en" sz="1100"/>
              <a:t>Speech Recognition</a:t>
            </a:r>
            <a:r>
              <a:rPr lang="en" sz="1100"/>
              <a:t>: Dominated by Hidden Markov Models (HMMs), which use robust mathematical theories and large datasets.</a:t>
            </a:r>
            <a:endParaRPr sz="1100"/>
          </a:p>
          <a:p>
            <a:pPr indent="-298450" lvl="0" marL="457200" rtl="0" algn="l">
              <a:lnSpc>
                <a:spcPct val="115000"/>
              </a:lnSpc>
              <a:spcBef>
                <a:spcPts val="0"/>
              </a:spcBef>
              <a:spcAft>
                <a:spcPts val="0"/>
              </a:spcAft>
              <a:buSzPts val="1100"/>
              <a:buChar char="●"/>
            </a:pPr>
            <a:r>
              <a:rPr b="1" lang="en" sz="1100"/>
              <a:t>Machine Translation</a:t>
            </a:r>
            <a:r>
              <a:rPr lang="en" sz="1100"/>
              <a:t>: Saw a resurgence in the late 1990s with new models, dominating the field today.</a:t>
            </a:r>
            <a:endParaRPr sz="1100"/>
          </a:p>
          <a:p>
            <a:pPr indent="-298450" lvl="0" marL="457200" rtl="0" algn="l">
              <a:lnSpc>
                <a:spcPct val="115000"/>
              </a:lnSpc>
              <a:spcBef>
                <a:spcPts val="0"/>
              </a:spcBef>
              <a:spcAft>
                <a:spcPts val="0"/>
              </a:spcAft>
              <a:buSzPts val="1100"/>
              <a:buChar char="●"/>
            </a:pPr>
            <a:r>
              <a:rPr b="1" lang="en" sz="1100"/>
              <a:t>Neural Networks</a:t>
            </a:r>
            <a:r>
              <a:rPr lang="en" sz="1100"/>
              <a:t>: Advanced through improved methodologies, integrating with statistics and machine learning, and driving the growth of data mining.</a:t>
            </a:r>
            <a:endParaRPr sz="1100"/>
          </a:p>
          <a:p>
            <a:pPr indent="-298450" lvl="0" marL="457200" rtl="0" algn="l">
              <a:lnSpc>
                <a:spcPct val="115000"/>
              </a:lnSpc>
              <a:spcBef>
                <a:spcPts val="0"/>
              </a:spcBef>
              <a:spcAft>
                <a:spcPts val="0"/>
              </a:spcAft>
              <a:buSzPts val="1100"/>
              <a:buChar char="●"/>
            </a:pPr>
            <a:r>
              <a:rPr b="1" lang="en" sz="1100"/>
              <a:t>Bayesian Networks</a:t>
            </a:r>
            <a:r>
              <a:rPr lang="en" sz="1100"/>
              <a:t>: Judea Pearl’s work introduced efficient representation and reasoning with uncertainty, combining classical AI with modern techniques.</a:t>
            </a:r>
            <a:endParaRPr sz="1100"/>
          </a:p>
          <a:p>
            <a:pPr indent="-298450" lvl="0" marL="457200" rtl="0" algn="l">
              <a:lnSpc>
                <a:spcPct val="115000"/>
              </a:lnSpc>
              <a:spcBef>
                <a:spcPts val="0"/>
              </a:spcBef>
              <a:spcAft>
                <a:spcPts val="0"/>
              </a:spcAft>
              <a:buSzPts val="1100"/>
              <a:buChar char="●"/>
            </a:pPr>
            <a:r>
              <a:rPr b="1" lang="en" sz="1100"/>
              <a:t>Robotics and Vision</a:t>
            </a:r>
            <a:r>
              <a:rPr lang="en" sz="1100"/>
              <a:t>: Advances in these areas have led to practical applications and renewed integration with mainstream AI.</a:t>
            </a:r>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43"/>
          <p:cNvSpPr txBox="1"/>
          <p:nvPr/>
        </p:nvSpPr>
        <p:spPr>
          <a:xfrm>
            <a:off x="0" y="0"/>
            <a:ext cx="9144000" cy="5390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t>1.3.9 The Emergence of Intelligent Agents (1995–Present)</a:t>
            </a:r>
            <a:endParaRPr b="1" sz="1300"/>
          </a:p>
          <a:p>
            <a:pPr indent="-298450" lvl="0" marL="457200" rtl="0" algn="l">
              <a:lnSpc>
                <a:spcPct val="115000"/>
              </a:lnSpc>
              <a:spcBef>
                <a:spcPts val="1200"/>
              </a:spcBef>
              <a:spcAft>
                <a:spcPts val="0"/>
              </a:spcAft>
              <a:buSzPts val="1100"/>
              <a:buChar char="●"/>
            </a:pPr>
            <a:r>
              <a:rPr b="1" lang="en" sz="1100"/>
              <a:t>Whole Agent Approach</a:t>
            </a:r>
            <a:r>
              <a:rPr lang="en" sz="1100"/>
              <a:t>: Encouraged by solving AI subproblems, researchers revisited the "whole agent" problem, exemplified by SOAR, an architecture for complete agents.</a:t>
            </a:r>
            <a:endParaRPr sz="1100"/>
          </a:p>
          <a:p>
            <a:pPr indent="-298450" lvl="0" marL="457200" rtl="0" algn="l">
              <a:lnSpc>
                <a:spcPct val="115000"/>
              </a:lnSpc>
              <a:spcBef>
                <a:spcPts val="0"/>
              </a:spcBef>
              <a:spcAft>
                <a:spcPts val="0"/>
              </a:spcAft>
              <a:buSzPts val="1100"/>
              <a:buChar char="●"/>
            </a:pPr>
            <a:r>
              <a:rPr b="1" lang="en" sz="1100"/>
              <a:t>Web-Based AI</a:t>
            </a:r>
            <a:r>
              <a:rPr lang="en" sz="1100"/>
              <a:t>: The Internet became a key environment for intelligent agents, with AI technologies integral to search engines, recommendation systems, and bots.</a:t>
            </a:r>
            <a:endParaRPr sz="1100"/>
          </a:p>
          <a:p>
            <a:pPr indent="-298450" lvl="0" marL="457200" rtl="0" algn="l">
              <a:lnSpc>
                <a:spcPct val="115000"/>
              </a:lnSpc>
              <a:spcBef>
                <a:spcPts val="0"/>
              </a:spcBef>
              <a:spcAft>
                <a:spcPts val="0"/>
              </a:spcAft>
              <a:buSzPts val="1100"/>
              <a:buChar char="●"/>
            </a:pPr>
            <a:r>
              <a:rPr b="1" lang="en" sz="1100"/>
              <a:t>Integration of Subfields</a:t>
            </a:r>
            <a:r>
              <a:rPr lang="en" sz="1100"/>
              <a:t>: The need to build complete agents highlighted the importance of integrating previously isolated AI subfields, especially in handling uncertainty.</a:t>
            </a:r>
            <a:endParaRPr sz="1100"/>
          </a:p>
          <a:p>
            <a:pPr indent="-298450" lvl="0" marL="457200" rtl="0" algn="l">
              <a:lnSpc>
                <a:spcPct val="115000"/>
              </a:lnSpc>
              <a:spcBef>
                <a:spcPts val="0"/>
              </a:spcBef>
              <a:spcAft>
                <a:spcPts val="0"/>
              </a:spcAft>
              <a:buSzPts val="1100"/>
              <a:buChar char="●"/>
            </a:pPr>
            <a:r>
              <a:rPr b="1" lang="en" sz="1100"/>
              <a:t>Interdisciplinary Influence</a:t>
            </a:r>
            <a:r>
              <a:rPr lang="en" sz="1100"/>
              <a:t>: AI has increasingly collaborated with fields like control theory and economics, particularly in the development of robotic cars.</a:t>
            </a:r>
            <a:endParaRPr sz="1100"/>
          </a:p>
          <a:p>
            <a:pPr indent="-298450" lvl="0" marL="457200" rtl="0" algn="l">
              <a:lnSpc>
                <a:spcPct val="115000"/>
              </a:lnSpc>
              <a:spcBef>
                <a:spcPts val="0"/>
              </a:spcBef>
              <a:spcAft>
                <a:spcPts val="0"/>
              </a:spcAft>
              <a:buSzPts val="1100"/>
              <a:buChar char="●"/>
            </a:pPr>
            <a:r>
              <a:rPr b="1" lang="en" sz="1100"/>
              <a:t>Human-Level AI (HLAI)</a:t>
            </a:r>
            <a:r>
              <a:rPr lang="en" sz="1100"/>
              <a:t>: Some AI pioneers, dissatisfied with the focus on task-specific applications, advocate for a return to creating machines that think, learn, and create at a human level.</a:t>
            </a:r>
            <a:endParaRPr sz="1100"/>
          </a:p>
          <a:p>
            <a:pPr indent="-298450" lvl="0" marL="457200" rtl="0" algn="l">
              <a:lnSpc>
                <a:spcPct val="115000"/>
              </a:lnSpc>
              <a:spcBef>
                <a:spcPts val="0"/>
              </a:spcBef>
              <a:spcAft>
                <a:spcPts val="0"/>
              </a:spcAft>
              <a:buSzPts val="1100"/>
              <a:buChar char="●"/>
            </a:pPr>
            <a:r>
              <a:rPr b="1" lang="en" sz="1100"/>
              <a:t>Artificial General Intelligence (AGI)</a:t>
            </a:r>
            <a:r>
              <a:rPr lang="en" sz="1100"/>
              <a:t>: AGI research, which seeks a universal learning algorithm, has gained momentum, raising concerns about ensuring AI's alignment with human values (Friendly AI).</a:t>
            </a:r>
            <a:endParaRPr sz="1100"/>
          </a:p>
          <a:p>
            <a:pPr indent="0" lvl="0" marL="0" rtl="0" algn="l">
              <a:lnSpc>
                <a:spcPct val="115000"/>
              </a:lnSpc>
              <a:spcBef>
                <a:spcPts val="1400"/>
              </a:spcBef>
              <a:spcAft>
                <a:spcPts val="0"/>
              </a:spcAft>
              <a:buNone/>
            </a:pPr>
            <a:r>
              <a:rPr b="1" lang="en" sz="1300"/>
              <a:t>1.3.10 The Availability of Very Large Data Sets (2001–Present)</a:t>
            </a:r>
            <a:endParaRPr b="1" sz="1300"/>
          </a:p>
          <a:p>
            <a:pPr indent="-298450" lvl="0" marL="457200" rtl="0" algn="l">
              <a:lnSpc>
                <a:spcPct val="115000"/>
              </a:lnSpc>
              <a:spcBef>
                <a:spcPts val="1200"/>
              </a:spcBef>
              <a:spcAft>
                <a:spcPts val="0"/>
              </a:spcAft>
              <a:buSzPts val="1100"/>
              <a:buChar char="●"/>
            </a:pPr>
            <a:r>
              <a:rPr b="1" lang="en" sz="1100"/>
              <a:t>Data Over Algorithms</a:t>
            </a:r>
            <a:r>
              <a:rPr lang="en" sz="1100"/>
              <a:t>: With the rise of massive data sources, some AI problems are better solved by focusing on data rather than perfecting algorithms.</a:t>
            </a:r>
            <a:endParaRPr sz="1100"/>
          </a:p>
          <a:p>
            <a:pPr indent="-298450" lvl="0" marL="457200" rtl="0" algn="l">
              <a:lnSpc>
                <a:spcPct val="115000"/>
              </a:lnSpc>
              <a:spcBef>
                <a:spcPts val="0"/>
              </a:spcBef>
              <a:spcAft>
                <a:spcPts val="0"/>
              </a:spcAft>
              <a:buSzPts val="1100"/>
              <a:buChar char="●"/>
            </a:pPr>
            <a:r>
              <a:rPr b="1" lang="en" sz="1100"/>
              <a:t>Word-Sense Disambiguation</a:t>
            </a:r>
            <a:r>
              <a:rPr lang="en" sz="1100"/>
              <a:t>: Yarowsky’s work showed high accuracy in distinguishing word meanings using vast unannotated text, outperforming traditional methods that relied on labeled examples.</a:t>
            </a:r>
            <a:endParaRPr sz="1100"/>
          </a:p>
          <a:p>
            <a:pPr indent="-298450" lvl="0" marL="457200" rtl="0" algn="l">
              <a:lnSpc>
                <a:spcPct val="115000"/>
              </a:lnSpc>
              <a:spcBef>
                <a:spcPts val="0"/>
              </a:spcBef>
              <a:spcAft>
                <a:spcPts val="0"/>
              </a:spcAft>
              <a:buSzPts val="1100"/>
              <a:buChar char="●"/>
            </a:pPr>
            <a:r>
              <a:rPr b="1" lang="en" sz="1100"/>
              <a:t>Data-Driven Techniques</a:t>
            </a:r>
            <a:r>
              <a:rPr lang="en" sz="1100"/>
              <a:t>: Research like Banko and Brill’s demonstrated that more data often leads to better performance than using more sophisticated algorithms with less data.</a:t>
            </a:r>
            <a:endParaRPr sz="1100"/>
          </a:p>
          <a:p>
            <a:pPr indent="-298450" lvl="0" marL="457200" rtl="0" algn="l">
              <a:lnSpc>
                <a:spcPct val="115000"/>
              </a:lnSpc>
              <a:spcBef>
                <a:spcPts val="0"/>
              </a:spcBef>
              <a:spcAft>
                <a:spcPts val="0"/>
              </a:spcAft>
              <a:buSzPts val="1100"/>
              <a:buChar char="●"/>
            </a:pPr>
            <a:r>
              <a:rPr b="1" lang="en" sz="1100"/>
              <a:t>Image Completion</a:t>
            </a:r>
            <a:r>
              <a:rPr lang="en" sz="1100"/>
              <a:t>: Hays and Efros's work on filling in image gaps showed that algorithm performance improves significantly with larger photo collections.</a:t>
            </a:r>
            <a:endParaRPr sz="1100"/>
          </a:p>
          <a:p>
            <a:pPr indent="-298450" lvl="0" marL="457200" rtl="0" algn="l">
              <a:lnSpc>
                <a:spcPct val="115000"/>
              </a:lnSpc>
              <a:spcBef>
                <a:spcPts val="0"/>
              </a:spcBef>
              <a:spcAft>
                <a:spcPts val="0"/>
              </a:spcAft>
              <a:buSzPts val="1100"/>
              <a:buChar char="●"/>
            </a:pPr>
            <a:r>
              <a:rPr b="1" lang="en" sz="1100"/>
              <a:t>Knowledge Bottleneck</a:t>
            </a:r>
            <a:r>
              <a:rPr lang="en" sz="1100"/>
              <a:t>: The challenge of encoding knowledge in AI systems may be mitigated by learning methods if enough data is available, suggesting that AI is moving out of the "Winter" and into a "Spring" of new applications.</a:t>
            </a:r>
            <a:endParaRPr sz="11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44"/>
          <p:cNvSpPr txBox="1"/>
          <p:nvPr/>
        </p:nvSpPr>
        <p:spPr>
          <a:xfrm>
            <a:off x="252525" y="236550"/>
            <a:ext cx="8768400" cy="435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t>What AI Can Do Today</a:t>
            </a:r>
            <a:endParaRPr b="1" sz="1300"/>
          </a:p>
          <a:p>
            <a:pPr indent="0" lvl="0" marL="0" rtl="0" algn="l">
              <a:lnSpc>
                <a:spcPct val="115000"/>
              </a:lnSpc>
              <a:spcBef>
                <a:spcPts val="1200"/>
              </a:spcBef>
              <a:spcAft>
                <a:spcPts val="0"/>
              </a:spcAft>
              <a:buNone/>
            </a:pPr>
            <a:r>
              <a:rPr lang="en" sz="1100"/>
              <a:t>AI has become a powerful tool across many fields, with applications that range from autonomous vehicles to language processing:</a:t>
            </a:r>
            <a:endParaRPr sz="1100"/>
          </a:p>
          <a:p>
            <a:pPr indent="-298450" lvl="0" marL="457200" rtl="0" algn="l">
              <a:lnSpc>
                <a:spcPct val="115000"/>
              </a:lnSpc>
              <a:spcBef>
                <a:spcPts val="1200"/>
              </a:spcBef>
              <a:spcAft>
                <a:spcPts val="0"/>
              </a:spcAft>
              <a:buSzPts val="1100"/>
              <a:buChar char="●"/>
            </a:pPr>
            <a:r>
              <a:rPr b="1" lang="en" sz="1100"/>
              <a:t>Robotic Vehicles</a:t>
            </a:r>
            <a:r>
              <a:rPr lang="en" sz="1100"/>
              <a:t>: In 2005, STANLEY, a driverless car, won the DARPA Grand Challenge by navigating 132 miles of rough terrain autonomously. A year later, CMU's BOSS successfully navigated urban traffic in the Urban Challenge.</a:t>
            </a:r>
            <a:endParaRPr sz="1100"/>
          </a:p>
          <a:p>
            <a:pPr indent="-298450" lvl="0" marL="457200" rtl="0" algn="l">
              <a:lnSpc>
                <a:spcPct val="115000"/>
              </a:lnSpc>
              <a:spcBef>
                <a:spcPts val="0"/>
              </a:spcBef>
              <a:spcAft>
                <a:spcPts val="0"/>
              </a:spcAft>
              <a:buSzPts val="1100"/>
              <a:buChar char="●"/>
            </a:pPr>
            <a:r>
              <a:rPr b="1" lang="en" sz="1100"/>
              <a:t>Speech Recognition</a:t>
            </a:r>
            <a:r>
              <a:rPr lang="en" sz="1100"/>
              <a:t>: AI powers automated systems that handle customer service calls, such as United Airlines’ booking system, which can conduct entire conversations with customers.</a:t>
            </a:r>
            <a:endParaRPr sz="1100"/>
          </a:p>
          <a:p>
            <a:pPr indent="-298450" lvl="0" marL="457200" rtl="0" algn="l">
              <a:lnSpc>
                <a:spcPct val="115000"/>
              </a:lnSpc>
              <a:spcBef>
                <a:spcPts val="0"/>
              </a:spcBef>
              <a:spcAft>
                <a:spcPts val="0"/>
              </a:spcAft>
              <a:buSzPts val="1100"/>
              <a:buChar char="●"/>
            </a:pPr>
            <a:r>
              <a:rPr b="1" lang="en" sz="1100"/>
              <a:t>Autonomous Planning</a:t>
            </a:r>
            <a:r>
              <a:rPr lang="en" sz="1100"/>
              <a:t>: NASA's Remote Agent program was the first to autonomously plan and control spacecraft operations. Successors like MAPGEN and MEXAR2 have managed operations for Mars missions.</a:t>
            </a:r>
            <a:endParaRPr sz="1100"/>
          </a:p>
          <a:p>
            <a:pPr indent="-298450" lvl="0" marL="457200" rtl="0" algn="l">
              <a:lnSpc>
                <a:spcPct val="115000"/>
              </a:lnSpc>
              <a:spcBef>
                <a:spcPts val="0"/>
              </a:spcBef>
              <a:spcAft>
                <a:spcPts val="0"/>
              </a:spcAft>
              <a:buSzPts val="1100"/>
              <a:buChar char="●"/>
            </a:pPr>
            <a:r>
              <a:rPr b="1" lang="en" sz="1100"/>
              <a:t>Game Playing</a:t>
            </a:r>
            <a:r>
              <a:rPr lang="en" sz="1100"/>
              <a:t>: IBM’s DEEP BLUE defeated world chess champion Garry Kasparov in 1997, marking a milestone in AI's ability to compete in complex games.</a:t>
            </a:r>
            <a:endParaRPr sz="1100"/>
          </a:p>
          <a:p>
            <a:pPr indent="-298450" lvl="0" marL="457200" rtl="0" algn="l">
              <a:lnSpc>
                <a:spcPct val="115000"/>
              </a:lnSpc>
              <a:spcBef>
                <a:spcPts val="0"/>
              </a:spcBef>
              <a:spcAft>
                <a:spcPts val="0"/>
              </a:spcAft>
              <a:buSzPts val="1100"/>
              <a:buChar char="●"/>
            </a:pPr>
            <a:r>
              <a:rPr b="1" lang="en" sz="1100"/>
              <a:t>Spam Filtering</a:t>
            </a:r>
            <a:r>
              <a:rPr lang="en" sz="1100"/>
              <a:t>: Learning algorithms classify over a billion emails daily as spam, protecting users from unwanted messages and adapting to evolving spamming tactics.</a:t>
            </a:r>
            <a:endParaRPr sz="1100"/>
          </a:p>
          <a:p>
            <a:pPr indent="-298450" lvl="0" marL="457200" rtl="0" algn="l">
              <a:lnSpc>
                <a:spcPct val="115000"/>
              </a:lnSpc>
              <a:spcBef>
                <a:spcPts val="0"/>
              </a:spcBef>
              <a:spcAft>
                <a:spcPts val="0"/>
              </a:spcAft>
              <a:buSzPts val="1100"/>
              <a:buChar char="●"/>
            </a:pPr>
            <a:r>
              <a:rPr b="1" lang="en" sz="1100"/>
              <a:t>Logistics Planning</a:t>
            </a:r>
            <a:r>
              <a:rPr lang="en" sz="1100"/>
              <a:t>: During the 1991 Gulf War, the DART system automated logistics planning for U.S. forces, handling complex scheduling tasks that would have taken weeks manually.</a:t>
            </a:r>
            <a:endParaRPr sz="1100"/>
          </a:p>
          <a:p>
            <a:pPr indent="-298450" lvl="0" marL="457200" rtl="0" algn="l">
              <a:lnSpc>
                <a:spcPct val="115000"/>
              </a:lnSpc>
              <a:spcBef>
                <a:spcPts val="0"/>
              </a:spcBef>
              <a:spcAft>
                <a:spcPts val="0"/>
              </a:spcAft>
              <a:buSzPts val="1100"/>
              <a:buChar char="●"/>
            </a:pPr>
            <a:r>
              <a:rPr b="1" lang="en" sz="1100"/>
              <a:t>Robotics</a:t>
            </a:r>
            <a:r>
              <a:rPr lang="en" sz="1100"/>
              <a:t>: The Roomba, a robotic vacuum cleaner, has become a household name, while more advanced robots like PackBot are used in military operations to handle dangerous tasks.</a:t>
            </a:r>
            <a:endParaRPr sz="1100"/>
          </a:p>
          <a:p>
            <a:pPr indent="-298450" lvl="0" marL="457200" rtl="0" algn="l">
              <a:lnSpc>
                <a:spcPct val="115000"/>
              </a:lnSpc>
              <a:spcBef>
                <a:spcPts val="0"/>
              </a:spcBef>
              <a:spcAft>
                <a:spcPts val="0"/>
              </a:spcAft>
              <a:buSzPts val="1100"/>
              <a:buChar char="●"/>
            </a:pPr>
            <a:r>
              <a:rPr b="1" lang="en" sz="1100"/>
              <a:t>Machine Translation</a:t>
            </a:r>
            <a:r>
              <a:rPr lang="en" sz="1100"/>
              <a:t>: AI translates languages, such as Arabic to English, using statistical models built from vast amounts of data, allowing non-speakers to understand foreign content.</a:t>
            </a:r>
            <a:endParaRPr sz="1100"/>
          </a:p>
          <a:p>
            <a:pPr indent="0" lvl="0" marL="0" rtl="0" algn="l">
              <a:lnSpc>
                <a:spcPct val="115000"/>
              </a:lnSpc>
              <a:spcBef>
                <a:spcPts val="1200"/>
              </a:spcBef>
              <a:spcAft>
                <a:spcPts val="1200"/>
              </a:spcAft>
              <a:buNone/>
            </a:pPr>
            <a:r>
              <a:rPr lang="en" sz="1100"/>
              <a:t>These examples highlight AI's role in transforming industries through practical, science-based applications.</a:t>
            </a:r>
            <a:endParaRPr sz="11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45"/>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Intelligent Agents</a:t>
            </a:r>
            <a:endParaRPr/>
          </a:p>
        </p:txBody>
      </p:sp>
      <p:sp>
        <p:nvSpPr>
          <p:cNvPr id="627" name="Google Shape;627;p45"/>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628" name="Google Shape;628;p45"/>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629" name="Google Shape;629;p45"/>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pic>
        <p:nvPicPr>
          <p:cNvPr id="634" name="Google Shape;634;p46"/>
          <p:cNvPicPr preferRelativeResize="0"/>
          <p:nvPr/>
        </p:nvPicPr>
        <p:blipFill>
          <a:blip r:embed="rId3">
            <a:alphaModFix/>
          </a:blip>
          <a:stretch>
            <a:fillRect/>
          </a:stretch>
        </p:blipFill>
        <p:spPr>
          <a:xfrm>
            <a:off x="1405925" y="452975"/>
            <a:ext cx="6097050" cy="43722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47"/>
          <p:cNvSpPr txBox="1"/>
          <p:nvPr/>
        </p:nvSpPr>
        <p:spPr>
          <a:xfrm>
            <a:off x="286675" y="166475"/>
            <a:ext cx="9144000" cy="4152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t/>
            </a:r>
            <a:endParaRPr b="1" sz="1300"/>
          </a:p>
          <a:p>
            <a:pPr indent="0" lvl="0" marL="0" rtl="0" algn="l">
              <a:lnSpc>
                <a:spcPct val="115000"/>
              </a:lnSpc>
              <a:spcBef>
                <a:spcPts val="1200"/>
              </a:spcBef>
              <a:spcAft>
                <a:spcPts val="0"/>
              </a:spcAft>
              <a:buNone/>
            </a:pPr>
            <a:r>
              <a:rPr b="1" lang="en" sz="1100"/>
              <a:t>Agents and Environments</a:t>
            </a:r>
            <a:endParaRPr b="1" sz="1100"/>
          </a:p>
          <a:p>
            <a:pPr indent="-298450" lvl="0" marL="457200" rtl="0" algn="l">
              <a:lnSpc>
                <a:spcPct val="115000"/>
              </a:lnSpc>
              <a:spcBef>
                <a:spcPts val="1200"/>
              </a:spcBef>
              <a:spcAft>
                <a:spcPts val="0"/>
              </a:spcAft>
              <a:buSzPts val="1100"/>
              <a:buChar char="●"/>
            </a:pPr>
            <a:r>
              <a:rPr b="1" lang="en" sz="1100"/>
              <a:t>Agent</a:t>
            </a:r>
            <a:r>
              <a:rPr lang="en" sz="1100"/>
              <a:t>: Entity that perceives its environment through </a:t>
            </a:r>
            <a:r>
              <a:rPr b="1" lang="en" sz="1100"/>
              <a:t>sensors</a:t>
            </a:r>
            <a:r>
              <a:rPr lang="en" sz="1100"/>
              <a:t> and acts upon it through </a:t>
            </a:r>
            <a:r>
              <a:rPr b="1" lang="en" sz="1100"/>
              <a:t>actuators</a:t>
            </a:r>
            <a:r>
              <a:rPr lang="en" sz="1100"/>
              <a:t>.</a:t>
            </a:r>
            <a:endParaRPr sz="1100"/>
          </a:p>
          <a:p>
            <a:pPr indent="-298450" lvl="0" marL="457200" rtl="0" algn="l">
              <a:lnSpc>
                <a:spcPct val="115000"/>
              </a:lnSpc>
              <a:spcBef>
                <a:spcPts val="0"/>
              </a:spcBef>
              <a:spcAft>
                <a:spcPts val="0"/>
              </a:spcAft>
              <a:buSzPts val="1100"/>
              <a:buChar char="●"/>
            </a:pPr>
            <a:r>
              <a:rPr b="1" lang="en" sz="1100"/>
              <a:t>Percept</a:t>
            </a:r>
            <a:r>
              <a:rPr lang="en" sz="1100"/>
              <a:t>: Agent's sensory input at a specific moment.</a:t>
            </a:r>
            <a:endParaRPr sz="1100"/>
          </a:p>
          <a:p>
            <a:pPr indent="-298450" lvl="0" marL="457200" rtl="0" algn="l">
              <a:lnSpc>
                <a:spcPct val="115000"/>
              </a:lnSpc>
              <a:spcBef>
                <a:spcPts val="0"/>
              </a:spcBef>
              <a:spcAft>
                <a:spcPts val="0"/>
              </a:spcAft>
              <a:buSzPts val="1100"/>
              <a:buChar char="●"/>
            </a:pPr>
            <a:r>
              <a:rPr b="1" lang="en" sz="1100"/>
              <a:t>Percept Sequence</a:t>
            </a:r>
            <a:r>
              <a:rPr lang="en" sz="1100"/>
              <a:t>: Complete history of an agent's percepts.</a:t>
            </a:r>
            <a:endParaRPr sz="1100"/>
          </a:p>
          <a:p>
            <a:pPr indent="0" lvl="0" marL="0" rtl="0" algn="l">
              <a:lnSpc>
                <a:spcPct val="115000"/>
              </a:lnSpc>
              <a:spcBef>
                <a:spcPts val="1200"/>
              </a:spcBef>
              <a:spcAft>
                <a:spcPts val="0"/>
              </a:spcAft>
              <a:buNone/>
            </a:pPr>
            <a:r>
              <a:rPr b="1" lang="en" sz="1100"/>
              <a:t>Agent Function vs. Agent Program</a:t>
            </a:r>
            <a:endParaRPr b="1" sz="1100"/>
          </a:p>
          <a:p>
            <a:pPr indent="-298450" lvl="0" marL="457200" rtl="0" algn="l">
              <a:lnSpc>
                <a:spcPct val="115000"/>
              </a:lnSpc>
              <a:spcBef>
                <a:spcPts val="1200"/>
              </a:spcBef>
              <a:spcAft>
                <a:spcPts val="0"/>
              </a:spcAft>
              <a:buSzPts val="1100"/>
              <a:buChar char="●"/>
            </a:pPr>
            <a:r>
              <a:rPr b="1" lang="en" sz="1100"/>
              <a:t>Agent Function</a:t>
            </a:r>
            <a:r>
              <a:rPr lang="en" sz="1100"/>
              <a:t>: Abstract mapping from percept sequences to actions.</a:t>
            </a:r>
            <a:endParaRPr sz="1100"/>
          </a:p>
          <a:p>
            <a:pPr indent="-298450" lvl="0" marL="457200" rtl="0" algn="l">
              <a:lnSpc>
                <a:spcPct val="115000"/>
              </a:lnSpc>
              <a:spcBef>
                <a:spcPts val="0"/>
              </a:spcBef>
              <a:spcAft>
                <a:spcPts val="0"/>
              </a:spcAft>
              <a:buSzPts val="1100"/>
              <a:buChar char="●"/>
            </a:pPr>
            <a:r>
              <a:rPr b="1" lang="en" sz="1100"/>
              <a:t>Agent Program</a:t>
            </a:r>
            <a:r>
              <a:rPr lang="en" sz="1100"/>
              <a:t>: Concrete implementation of the agent function.</a:t>
            </a:r>
            <a:endParaRPr sz="1100"/>
          </a:p>
          <a:p>
            <a:pPr indent="0" lvl="0" marL="0" rtl="0" algn="l">
              <a:lnSpc>
                <a:spcPct val="115000"/>
              </a:lnSpc>
              <a:spcBef>
                <a:spcPts val="1200"/>
              </a:spcBef>
              <a:spcAft>
                <a:spcPts val="0"/>
              </a:spcAft>
              <a:buNone/>
            </a:pPr>
            <a:r>
              <a:rPr b="1" lang="en" sz="1100"/>
              <a:t>Example: Vacuum-Cleaner World</a:t>
            </a:r>
            <a:endParaRPr b="1" sz="1100"/>
          </a:p>
          <a:p>
            <a:pPr indent="-298450" lvl="0" marL="457200" rtl="0" algn="l">
              <a:lnSpc>
                <a:spcPct val="115000"/>
              </a:lnSpc>
              <a:spcBef>
                <a:spcPts val="1200"/>
              </a:spcBef>
              <a:spcAft>
                <a:spcPts val="0"/>
              </a:spcAft>
              <a:buSzPts val="1100"/>
              <a:buChar char="●"/>
            </a:pPr>
            <a:r>
              <a:rPr b="1" lang="en" sz="1100"/>
              <a:t>Environment</a:t>
            </a:r>
            <a:r>
              <a:rPr lang="en" sz="1100"/>
              <a:t>: Two locations (A and B).</a:t>
            </a:r>
            <a:endParaRPr sz="1100"/>
          </a:p>
          <a:p>
            <a:pPr indent="-298450" lvl="0" marL="457200" rtl="0" algn="l">
              <a:lnSpc>
                <a:spcPct val="115000"/>
              </a:lnSpc>
              <a:spcBef>
                <a:spcPts val="0"/>
              </a:spcBef>
              <a:spcAft>
                <a:spcPts val="0"/>
              </a:spcAft>
              <a:buSzPts val="1100"/>
              <a:buChar char="●"/>
            </a:pPr>
            <a:r>
              <a:rPr b="1" lang="en" sz="1100"/>
              <a:t>Actions</a:t>
            </a:r>
            <a:r>
              <a:rPr lang="en" sz="1100"/>
              <a:t>: Move left, move right, suck dirt, do nothing.</a:t>
            </a:r>
            <a:endParaRPr sz="1100"/>
          </a:p>
          <a:p>
            <a:pPr indent="-298450" lvl="0" marL="457200" rtl="0" algn="l">
              <a:lnSpc>
                <a:spcPct val="115000"/>
              </a:lnSpc>
              <a:spcBef>
                <a:spcPts val="0"/>
              </a:spcBef>
              <a:spcAft>
                <a:spcPts val="0"/>
              </a:spcAft>
              <a:buSzPts val="1100"/>
              <a:buChar char="●"/>
            </a:pPr>
            <a:r>
              <a:rPr b="1" lang="en" sz="1100"/>
              <a:t>Simple Agent Function</a:t>
            </a:r>
            <a:r>
              <a:rPr lang="en" sz="1100"/>
              <a:t>: If dirty, suck; else, move to the other square.</a:t>
            </a:r>
            <a:endParaRPr sz="1100"/>
          </a:p>
          <a:p>
            <a:pPr indent="0" lvl="0" marL="0" rtl="0" algn="l">
              <a:lnSpc>
                <a:spcPct val="115000"/>
              </a:lnSpc>
              <a:spcBef>
                <a:spcPts val="1200"/>
              </a:spcBef>
              <a:spcAft>
                <a:spcPts val="0"/>
              </a:spcAft>
              <a:buNone/>
            </a:pPr>
            <a:r>
              <a:rPr b="1" lang="en" sz="1100"/>
              <a:t>Key Takeaway</a:t>
            </a:r>
            <a:endParaRPr b="1" sz="1100"/>
          </a:p>
          <a:p>
            <a:pPr indent="-298450" lvl="0" marL="457200" rtl="0" algn="l">
              <a:lnSpc>
                <a:spcPct val="115000"/>
              </a:lnSpc>
              <a:spcBef>
                <a:spcPts val="1200"/>
              </a:spcBef>
              <a:spcAft>
                <a:spcPts val="0"/>
              </a:spcAft>
              <a:buSzPts val="1100"/>
              <a:buChar char="●"/>
            </a:pPr>
            <a:r>
              <a:rPr b="1" lang="en" sz="1100"/>
              <a:t>Rational Agent</a:t>
            </a:r>
            <a:r>
              <a:rPr lang="en" sz="1100"/>
              <a:t>: Acts to maximize performance based on percept sequence and environment conditions.</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nvSpPr>
        <p:spPr>
          <a:xfrm>
            <a:off x="308425" y="545025"/>
            <a:ext cx="9144000" cy="460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 sz="1700"/>
              <a:t>AI Global Market Size and Its Forecast</a:t>
            </a:r>
            <a:endParaRPr b="1" sz="1700"/>
          </a:p>
          <a:p>
            <a:pPr indent="0" lvl="0" marL="0" rtl="0" algn="l">
              <a:lnSpc>
                <a:spcPct val="115000"/>
              </a:lnSpc>
              <a:spcBef>
                <a:spcPts val="1200"/>
              </a:spcBef>
              <a:spcAft>
                <a:spcPts val="0"/>
              </a:spcAft>
              <a:buNone/>
            </a:pPr>
            <a:r>
              <a:rPr lang="en">
                <a:latin typeface="Golos Text Medium"/>
                <a:ea typeface="Golos Text Medium"/>
                <a:cs typeface="Golos Text Medium"/>
                <a:sym typeface="Golos Text Medium"/>
              </a:rPr>
              <a:t>The global artificial intelligence market size was valued at </a:t>
            </a:r>
            <a:r>
              <a:rPr b="1" lang="en">
                <a:latin typeface="Golos Text"/>
                <a:ea typeface="Golos Text"/>
                <a:cs typeface="Golos Text"/>
                <a:sym typeface="Golos Text"/>
              </a:rPr>
              <a:t>$136.55 billion</a:t>
            </a:r>
            <a:r>
              <a:rPr lang="en">
                <a:latin typeface="Golos Text Medium"/>
                <a:ea typeface="Golos Text Medium"/>
                <a:cs typeface="Golos Text Medium"/>
                <a:sym typeface="Golos Text Medium"/>
              </a:rPr>
              <a:t> in </a:t>
            </a:r>
            <a:r>
              <a:rPr b="1" lang="en">
                <a:latin typeface="Golos Text"/>
                <a:ea typeface="Golos Text"/>
                <a:cs typeface="Golos Text"/>
                <a:sym typeface="Golos Text"/>
              </a:rPr>
              <a:t>2022</a:t>
            </a:r>
            <a:r>
              <a:rPr lang="en">
                <a:latin typeface="Golos Text Medium"/>
                <a:ea typeface="Golos Text Medium"/>
                <a:cs typeface="Golos Text Medium"/>
                <a:sym typeface="Golos Text Medium"/>
              </a:rPr>
              <a:t>, and is expected to grow exponentially in the upcoming years backed by mounting investments in AI technologies, digital disruption and competitive advantage in this fast-growing global economy. Let’s have a look at some amazing stats:</a:t>
            </a:r>
            <a:endParaRPr>
              <a:latin typeface="Golos Text Medium"/>
              <a:ea typeface="Golos Text Medium"/>
              <a:cs typeface="Golos Text Medium"/>
              <a:sym typeface="Golos Text Medium"/>
            </a:endParaRPr>
          </a:p>
          <a:p>
            <a:pPr indent="-298450" lvl="0" marL="457200" rtl="0" algn="l">
              <a:lnSpc>
                <a:spcPct val="115000"/>
              </a:lnSpc>
              <a:spcBef>
                <a:spcPts val="1200"/>
              </a:spcBef>
              <a:spcAft>
                <a:spcPts val="0"/>
              </a:spcAft>
              <a:buSzPts val="1100"/>
              <a:buChar char="●"/>
            </a:pPr>
            <a:r>
              <a:rPr lang="en">
                <a:latin typeface="Golos Text Medium"/>
                <a:ea typeface="Golos Text Medium"/>
                <a:cs typeface="Golos Text Medium"/>
                <a:sym typeface="Golos Text Medium"/>
              </a:rPr>
              <a:t>The global artificial intelligence market size is projected to expand at a compound annual growth rate (CAGR) of </a:t>
            </a:r>
            <a:r>
              <a:rPr b="1" lang="en">
                <a:latin typeface="Golos Text"/>
                <a:ea typeface="Golos Text"/>
                <a:cs typeface="Golos Text"/>
                <a:sym typeface="Golos Text"/>
              </a:rPr>
              <a:t>37.3%</a:t>
            </a:r>
            <a:r>
              <a:rPr lang="en">
                <a:latin typeface="Golos Text Medium"/>
                <a:ea typeface="Golos Text Medium"/>
                <a:cs typeface="Golos Text Medium"/>
                <a:sym typeface="Golos Text Medium"/>
              </a:rPr>
              <a:t> from </a:t>
            </a:r>
            <a:r>
              <a:rPr b="1" lang="en">
                <a:latin typeface="Golos Text"/>
                <a:ea typeface="Golos Text"/>
                <a:cs typeface="Golos Text"/>
                <a:sym typeface="Golos Text"/>
              </a:rPr>
              <a:t>2023 </a:t>
            </a:r>
            <a:r>
              <a:rPr lang="en">
                <a:latin typeface="Golos Text Medium"/>
                <a:ea typeface="Golos Text Medium"/>
                <a:cs typeface="Golos Text Medium"/>
                <a:sym typeface="Golos Text Medium"/>
              </a:rPr>
              <a:t>to </a:t>
            </a:r>
            <a:r>
              <a:rPr b="1" lang="en">
                <a:latin typeface="Golos Text"/>
                <a:ea typeface="Golos Text"/>
                <a:cs typeface="Golos Text"/>
                <a:sym typeface="Golos Text"/>
              </a:rPr>
              <a:t>2030</a:t>
            </a:r>
            <a:r>
              <a:rPr lang="en">
                <a:latin typeface="Golos Text Medium"/>
                <a:ea typeface="Golos Text Medium"/>
                <a:cs typeface="Golos Text Medium"/>
                <a:sym typeface="Golos Text Medium"/>
              </a:rPr>
              <a:t>. It is projected to reach </a:t>
            </a:r>
            <a:r>
              <a:rPr b="1" lang="en">
                <a:latin typeface="Golos Text"/>
                <a:ea typeface="Golos Text"/>
                <a:cs typeface="Golos Text"/>
                <a:sym typeface="Golos Text"/>
              </a:rPr>
              <a:t>$1,811.8 billion</a:t>
            </a:r>
            <a:r>
              <a:rPr lang="en">
                <a:latin typeface="Golos Text Medium"/>
                <a:ea typeface="Golos Text Medium"/>
                <a:cs typeface="Golos Text Medium"/>
                <a:sym typeface="Golos Text Medium"/>
              </a:rPr>
              <a:t> by </a:t>
            </a:r>
            <a:r>
              <a:rPr b="1" lang="en">
                <a:latin typeface="Golos Text"/>
                <a:ea typeface="Golos Text"/>
                <a:cs typeface="Golos Text"/>
                <a:sym typeface="Golos Text"/>
              </a:rPr>
              <a:t>2030</a:t>
            </a:r>
            <a:r>
              <a:rPr lang="en">
                <a:latin typeface="Golos Text Medium"/>
                <a:ea typeface="Golos Text Medium"/>
                <a:cs typeface="Golos Text Medium"/>
                <a:sym typeface="Golos Text Medium"/>
              </a:rPr>
              <a:t>.</a:t>
            </a:r>
            <a:br>
              <a:rPr lang="en">
                <a:latin typeface="Golos Text Medium"/>
                <a:ea typeface="Golos Text Medium"/>
                <a:cs typeface="Golos Text Medium"/>
                <a:sym typeface="Golos Text Medium"/>
              </a:rPr>
            </a:br>
            <a:endParaRPr>
              <a:latin typeface="Golos Text Medium"/>
              <a:ea typeface="Golos Text Medium"/>
              <a:cs typeface="Golos Text Medium"/>
              <a:sym typeface="Golos Text Medium"/>
            </a:endParaRPr>
          </a:p>
          <a:p>
            <a:pPr indent="-298450" lvl="0" marL="457200" rtl="0" algn="l">
              <a:lnSpc>
                <a:spcPct val="115000"/>
              </a:lnSpc>
              <a:spcBef>
                <a:spcPts val="0"/>
              </a:spcBef>
              <a:spcAft>
                <a:spcPts val="0"/>
              </a:spcAft>
              <a:buSzPts val="1100"/>
              <a:buChar char="●"/>
            </a:pPr>
            <a:r>
              <a:rPr lang="en">
                <a:latin typeface="Golos Text Medium"/>
                <a:ea typeface="Golos Text Medium"/>
                <a:cs typeface="Golos Text Medium"/>
                <a:sym typeface="Golos Text Medium"/>
              </a:rPr>
              <a:t>AI has the humongous potential to contribute to the global economy. AI is expected to contribute more than the current output of India and China combined, to the world economy by 2030.</a:t>
            </a:r>
            <a:br>
              <a:rPr lang="en">
                <a:latin typeface="Golos Text Medium"/>
                <a:ea typeface="Golos Text Medium"/>
                <a:cs typeface="Golos Text Medium"/>
                <a:sym typeface="Golos Text Medium"/>
              </a:rPr>
            </a:br>
            <a:endParaRPr>
              <a:latin typeface="Golos Text Medium"/>
              <a:ea typeface="Golos Text Medium"/>
              <a:cs typeface="Golos Text Medium"/>
              <a:sym typeface="Golos Text Medium"/>
            </a:endParaRPr>
          </a:p>
          <a:p>
            <a:pPr indent="-298450" lvl="0" marL="457200" rtl="0" algn="l">
              <a:lnSpc>
                <a:spcPct val="115000"/>
              </a:lnSpc>
              <a:spcBef>
                <a:spcPts val="0"/>
              </a:spcBef>
              <a:spcAft>
                <a:spcPts val="0"/>
              </a:spcAft>
              <a:buSzPts val="1100"/>
              <a:buChar char="●"/>
            </a:pPr>
            <a:r>
              <a:rPr lang="en">
                <a:latin typeface="Golos Text Medium"/>
                <a:ea typeface="Golos Text Medium"/>
                <a:cs typeface="Golos Text Medium"/>
                <a:sym typeface="Golos Text Medium"/>
              </a:rPr>
              <a:t>AI is expected to contribute </a:t>
            </a:r>
            <a:r>
              <a:rPr b="1" lang="en">
                <a:latin typeface="Golos Text"/>
                <a:ea typeface="Golos Text"/>
                <a:cs typeface="Golos Text"/>
                <a:sym typeface="Golos Text"/>
              </a:rPr>
              <a:t>$15.7 trillion</a:t>
            </a:r>
            <a:r>
              <a:rPr lang="en">
                <a:latin typeface="Golos Text Medium"/>
                <a:ea typeface="Golos Text Medium"/>
                <a:cs typeface="Golos Text Medium"/>
                <a:sym typeface="Golos Text Medium"/>
              </a:rPr>
              <a:t> to the global economy by 2030, more than the current output of China and India combined.³</a:t>
            </a:r>
            <a:endParaRPr>
              <a:latin typeface="Golos Text Medium"/>
              <a:ea typeface="Golos Text Medium"/>
              <a:cs typeface="Golos Text Medium"/>
              <a:sym typeface="Golos Text Medium"/>
            </a:endParaRPr>
          </a:p>
          <a:p>
            <a:pPr indent="0" lvl="0" marL="0" rtl="0" algn="l">
              <a:lnSpc>
                <a:spcPct val="115000"/>
              </a:lnSpc>
              <a:spcBef>
                <a:spcPts val="1200"/>
              </a:spcBef>
              <a:spcAft>
                <a:spcPts val="0"/>
              </a:spcAft>
              <a:buNone/>
            </a:pPr>
            <a:r>
              <a:t/>
            </a:r>
            <a:endParaRPr>
              <a:latin typeface="Golos Text Medium"/>
              <a:ea typeface="Golos Text Medium"/>
              <a:cs typeface="Golos Text Medium"/>
              <a:sym typeface="Golos Text Medium"/>
            </a:endParaRPr>
          </a:p>
          <a:p>
            <a:pPr indent="0" lvl="0" marL="0" rtl="0" algn="l">
              <a:lnSpc>
                <a:spcPct val="115000"/>
              </a:lnSpc>
              <a:spcBef>
                <a:spcPts val="0"/>
              </a:spcBef>
              <a:spcAft>
                <a:spcPts val="0"/>
              </a:spcAft>
              <a:buNone/>
            </a:pPr>
            <a:r>
              <a:t/>
            </a:r>
            <a:endParaRPr>
              <a:latin typeface="Golos Text Medium"/>
              <a:ea typeface="Golos Text Medium"/>
              <a:cs typeface="Golos Text Medium"/>
              <a:sym typeface="Golos Text Medium"/>
            </a:endParaRPr>
          </a:p>
          <a:p>
            <a:pPr indent="457200" lvl="0" marL="6858000" rtl="0" algn="l">
              <a:lnSpc>
                <a:spcPct val="115000"/>
              </a:lnSpc>
              <a:spcBef>
                <a:spcPts val="0"/>
              </a:spcBef>
              <a:spcAft>
                <a:spcPts val="0"/>
              </a:spcAft>
              <a:buNone/>
            </a:pPr>
            <a:r>
              <a:rPr lang="en" sz="1200">
                <a:latin typeface="Golos Text Medium"/>
                <a:ea typeface="Golos Text Medium"/>
                <a:cs typeface="Golos Text Medium"/>
                <a:sym typeface="Golos Text Medium"/>
              </a:rPr>
              <a:t>Source: Forbes</a:t>
            </a:r>
            <a:endParaRPr sz="1200">
              <a:latin typeface="Golos Text Medium"/>
              <a:ea typeface="Golos Text Medium"/>
              <a:cs typeface="Golos Text Medium"/>
              <a:sym typeface="Golos Text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48"/>
          <p:cNvSpPr txBox="1"/>
          <p:nvPr/>
        </p:nvSpPr>
        <p:spPr>
          <a:xfrm>
            <a:off x="74000" y="298350"/>
            <a:ext cx="9144000" cy="454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100"/>
              <a:t>2.2.1 Rationality</a:t>
            </a:r>
            <a:endParaRPr b="1" sz="1100"/>
          </a:p>
          <a:p>
            <a:pPr indent="-298450" lvl="0" marL="457200" rtl="0" algn="l">
              <a:lnSpc>
                <a:spcPct val="115000"/>
              </a:lnSpc>
              <a:spcBef>
                <a:spcPts val="1200"/>
              </a:spcBef>
              <a:spcAft>
                <a:spcPts val="0"/>
              </a:spcAft>
              <a:buSzPts val="1100"/>
              <a:buChar char="●"/>
            </a:pPr>
            <a:r>
              <a:rPr b="1" lang="en" sz="1100"/>
              <a:t>Rational Agent</a:t>
            </a:r>
            <a:r>
              <a:rPr lang="en" sz="1100"/>
              <a:t>: Selects actions that maximize expected performance based on:</a:t>
            </a:r>
            <a:endParaRPr sz="1100"/>
          </a:p>
          <a:p>
            <a:pPr indent="-298450" lvl="1" marL="914400" rtl="0" algn="l">
              <a:lnSpc>
                <a:spcPct val="115000"/>
              </a:lnSpc>
              <a:spcBef>
                <a:spcPts val="0"/>
              </a:spcBef>
              <a:spcAft>
                <a:spcPts val="0"/>
              </a:spcAft>
              <a:buSzPts val="1100"/>
              <a:buChar char="○"/>
            </a:pPr>
            <a:r>
              <a:rPr b="1" lang="en" sz="1100"/>
              <a:t>Performance Measure</a:t>
            </a:r>
            <a:r>
              <a:rPr lang="en" sz="1100"/>
              <a:t>: Criterion for success.</a:t>
            </a:r>
            <a:endParaRPr sz="1100"/>
          </a:p>
          <a:p>
            <a:pPr indent="-298450" lvl="1" marL="914400" rtl="0" algn="l">
              <a:lnSpc>
                <a:spcPct val="115000"/>
              </a:lnSpc>
              <a:spcBef>
                <a:spcPts val="0"/>
              </a:spcBef>
              <a:spcAft>
                <a:spcPts val="0"/>
              </a:spcAft>
              <a:buSzPts val="1100"/>
              <a:buChar char="○"/>
            </a:pPr>
            <a:r>
              <a:rPr b="1" lang="en" sz="1100"/>
              <a:t>Prior Knowledge</a:t>
            </a:r>
            <a:r>
              <a:rPr lang="en" sz="1100"/>
              <a:t>: Understanding of the environment.</a:t>
            </a:r>
            <a:endParaRPr sz="1100"/>
          </a:p>
          <a:p>
            <a:pPr indent="-298450" lvl="1" marL="914400" rtl="0" algn="l">
              <a:lnSpc>
                <a:spcPct val="115000"/>
              </a:lnSpc>
              <a:spcBef>
                <a:spcPts val="0"/>
              </a:spcBef>
              <a:spcAft>
                <a:spcPts val="0"/>
              </a:spcAft>
              <a:buSzPts val="1100"/>
              <a:buChar char="○"/>
            </a:pPr>
            <a:r>
              <a:rPr b="1" lang="en" sz="1100"/>
              <a:t>Available Actions</a:t>
            </a:r>
            <a:r>
              <a:rPr lang="en" sz="1100"/>
              <a:t>: What the agent can do.</a:t>
            </a:r>
            <a:endParaRPr sz="1100"/>
          </a:p>
          <a:p>
            <a:pPr indent="-298450" lvl="1" marL="914400" rtl="0" algn="l">
              <a:lnSpc>
                <a:spcPct val="115000"/>
              </a:lnSpc>
              <a:spcBef>
                <a:spcPts val="0"/>
              </a:spcBef>
              <a:spcAft>
                <a:spcPts val="0"/>
              </a:spcAft>
              <a:buSzPts val="1100"/>
              <a:buChar char="○"/>
            </a:pPr>
            <a:r>
              <a:rPr b="1" lang="en" sz="1100"/>
              <a:t>Percept Sequence</a:t>
            </a:r>
            <a:r>
              <a:rPr lang="en" sz="1100"/>
              <a:t>: Complete history of percepts.</a:t>
            </a:r>
            <a:endParaRPr sz="1100"/>
          </a:p>
          <a:p>
            <a:pPr indent="0" lvl="0" marL="0" rtl="0" algn="l">
              <a:lnSpc>
                <a:spcPct val="115000"/>
              </a:lnSpc>
              <a:spcBef>
                <a:spcPts val="1200"/>
              </a:spcBef>
              <a:spcAft>
                <a:spcPts val="0"/>
              </a:spcAft>
              <a:buNone/>
            </a:pPr>
            <a:r>
              <a:t/>
            </a:r>
            <a:endParaRPr sz="1100"/>
          </a:p>
          <a:p>
            <a:pPr indent="0" lvl="0" marL="0" rtl="0" algn="l">
              <a:lnSpc>
                <a:spcPct val="115000"/>
              </a:lnSpc>
              <a:spcBef>
                <a:spcPts val="1200"/>
              </a:spcBef>
              <a:spcAft>
                <a:spcPts val="0"/>
              </a:spcAft>
              <a:buNone/>
            </a:pPr>
            <a:r>
              <a:rPr b="1" lang="en" sz="1100"/>
              <a:t>Rationality Example: Vacuum-Cleaner Agent</a:t>
            </a:r>
            <a:endParaRPr b="1" sz="1100"/>
          </a:p>
          <a:p>
            <a:pPr indent="-298450" lvl="0" marL="457200" rtl="0" algn="l">
              <a:lnSpc>
                <a:spcPct val="115000"/>
              </a:lnSpc>
              <a:spcBef>
                <a:spcPts val="1200"/>
              </a:spcBef>
              <a:spcAft>
                <a:spcPts val="0"/>
              </a:spcAft>
              <a:buSzPts val="1100"/>
              <a:buChar char="●"/>
            </a:pPr>
            <a:r>
              <a:rPr b="1" lang="en" sz="1100"/>
              <a:t>Performance Measure</a:t>
            </a:r>
            <a:r>
              <a:rPr lang="en" sz="1100"/>
              <a:t>: Points for each clean square over 1000 time steps.</a:t>
            </a:r>
            <a:endParaRPr sz="1100"/>
          </a:p>
          <a:p>
            <a:pPr indent="-298450" lvl="0" marL="457200" rtl="0" algn="l">
              <a:lnSpc>
                <a:spcPct val="115000"/>
              </a:lnSpc>
              <a:spcBef>
                <a:spcPts val="0"/>
              </a:spcBef>
              <a:spcAft>
                <a:spcPts val="0"/>
              </a:spcAft>
              <a:buSzPts val="1100"/>
              <a:buChar char="●"/>
            </a:pPr>
            <a:r>
              <a:rPr b="1" lang="en" sz="1100"/>
              <a:t>Actions</a:t>
            </a:r>
            <a:r>
              <a:rPr lang="en" sz="1100"/>
              <a:t>: Left, Right, Suck.</a:t>
            </a:r>
            <a:endParaRPr sz="1100"/>
          </a:p>
          <a:p>
            <a:pPr indent="-298450" lvl="0" marL="457200" rtl="0" algn="l">
              <a:lnSpc>
                <a:spcPct val="115000"/>
              </a:lnSpc>
              <a:spcBef>
                <a:spcPts val="0"/>
              </a:spcBef>
              <a:spcAft>
                <a:spcPts val="0"/>
              </a:spcAft>
              <a:buSzPts val="1100"/>
              <a:buChar char="●"/>
            </a:pPr>
            <a:r>
              <a:rPr b="1" lang="en" sz="1100"/>
              <a:t>Percept</a:t>
            </a:r>
            <a:r>
              <a:rPr lang="en" sz="1100"/>
              <a:t>: Location and dirt status.</a:t>
            </a:r>
            <a:endParaRPr sz="1100"/>
          </a:p>
          <a:p>
            <a:pPr indent="-298450" lvl="0" marL="457200" rtl="0" algn="l">
              <a:lnSpc>
                <a:spcPct val="115000"/>
              </a:lnSpc>
              <a:spcBef>
                <a:spcPts val="0"/>
              </a:spcBef>
              <a:spcAft>
                <a:spcPts val="0"/>
              </a:spcAft>
              <a:buSzPts val="1100"/>
              <a:buChar char="●"/>
            </a:pPr>
            <a:r>
              <a:rPr b="1" lang="en" sz="1100"/>
              <a:t>Rationality</a:t>
            </a:r>
            <a:r>
              <a:rPr lang="en" sz="1100"/>
              <a:t>: Adapts actions based on percept sequence to maximize cleaning performance.</a:t>
            </a:r>
            <a:endParaRPr sz="1100"/>
          </a:p>
          <a:p>
            <a:pPr indent="0" lvl="0" marL="0" rtl="0" algn="l">
              <a:lnSpc>
                <a:spcPct val="115000"/>
              </a:lnSpc>
              <a:spcBef>
                <a:spcPts val="1200"/>
              </a:spcBef>
              <a:spcAft>
                <a:spcPts val="0"/>
              </a:spcAft>
              <a:buNone/>
            </a:pPr>
            <a:r>
              <a:t/>
            </a:r>
            <a:endParaRPr sz="1100"/>
          </a:p>
          <a:p>
            <a:pPr indent="0" lvl="0" marL="0" rtl="0" algn="l">
              <a:lnSpc>
                <a:spcPct val="115000"/>
              </a:lnSpc>
              <a:spcBef>
                <a:spcPts val="1200"/>
              </a:spcBef>
              <a:spcAft>
                <a:spcPts val="0"/>
              </a:spcAft>
              <a:buNone/>
            </a:pPr>
            <a:r>
              <a:rPr b="1" lang="en" sz="1100"/>
              <a:t>2.2.2 Omniscience, Learning, and Autonomy</a:t>
            </a:r>
            <a:endParaRPr b="1" sz="1100"/>
          </a:p>
          <a:p>
            <a:pPr indent="-298450" lvl="0" marL="457200" rtl="0" algn="l">
              <a:lnSpc>
                <a:spcPct val="115000"/>
              </a:lnSpc>
              <a:spcBef>
                <a:spcPts val="1200"/>
              </a:spcBef>
              <a:spcAft>
                <a:spcPts val="0"/>
              </a:spcAft>
              <a:buSzPts val="1100"/>
              <a:buChar char="●"/>
            </a:pPr>
            <a:r>
              <a:rPr b="1" lang="en" sz="1100"/>
              <a:t>Omniscience</a:t>
            </a:r>
            <a:r>
              <a:rPr lang="en" sz="1100"/>
              <a:t>: Knowing all outcomes—unrealistic for agents.</a:t>
            </a:r>
            <a:endParaRPr sz="1100"/>
          </a:p>
          <a:p>
            <a:pPr indent="-298450" lvl="0" marL="457200" rtl="0" algn="l">
              <a:lnSpc>
                <a:spcPct val="115000"/>
              </a:lnSpc>
              <a:spcBef>
                <a:spcPts val="0"/>
              </a:spcBef>
              <a:spcAft>
                <a:spcPts val="0"/>
              </a:spcAft>
              <a:buSzPts val="1100"/>
              <a:buChar char="●"/>
            </a:pPr>
            <a:r>
              <a:rPr b="1" lang="en" sz="1100"/>
              <a:t>Learning</a:t>
            </a:r>
            <a:r>
              <a:rPr lang="en" sz="1100"/>
              <a:t>: Agents must gather information and adapt from experience.</a:t>
            </a:r>
            <a:endParaRPr sz="1100"/>
          </a:p>
          <a:p>
            <a:pPr indent="-298450" lvl="0" marL="457200" rtl="0" algn="l">
              <a:lnSpc>
                <a:spcPct val="115000"/>
              </a:lnSpc>
              <a:spcBef>
                <a:spcPts val="0"/>
              </a:spcBef>
              <a:spcAft>
                <a:spcPts val="0"/>
              </a:spcAft>
              <a:buSzPts val="1100"/>
              <a:buChar char="●"/>
            </a:pPr>
            <a:r>
              <a:rPr b="1" lang="en" sz="1100"/>
              <a:t>Autonomy</a:t>
            </a:r>
            <a:r>
              <a:rPr lang="en" sz="1100"/>
              <a:t>: Agent independence from prior knowledge, improves with experience.</a:t>
            </a:r>
            <a:endParaRPr sz="11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49"/>
          <p:cNvSpPr txBox="1"/>
          <p:nvPr/>
        </p:nvSpPr>
        <p:spPr>
          <a:xfrm>
            <a:off x="0" y="0"/>
            <a:ext cx="9144000" cy="772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t>2.3 The Nature of Environments</a:t>
            </a:r>
            <a:endParaRPr b="1" sz="1300"/>
          </a:p>
          <a:p>
            <a:pPr indent="0" lvl="0" marL="0" rtl="0" algn="l">
              <a:lnSpc>
                <a:spcPct val="115000"/>
              </a:lnSpc>
              <a:spcBef>
                <a:spcPts val="1200"/>
              </a:spcBef>
              <a:spcAft>
                <a:spcPts val="0"/>
              </a:spcAft>
              <a:buNone/>
            </a:pPr>
            <a:r>
              <a:rPr b="1" lang="en" sz="1100"/>
              <a:t>1. Specifying the Task Environment (PEAS)</a:t>
            </a:r>
            <a:endParaRPr b="1" sz="1100"/>
          </a:p>
          <a:p>
            <a:pPr indent="-298450" lvl="0" marL="457200" rtl="0" algn="l">
              <a:lnSpc>
                <a:spcPct val="115000"/>
              </a:lnSpc>
              <a:spcBef>
                <a:spcPts val="1200"/>
              </a:spcBef>
              <a:spcAft>
                <a:spcPts val="0"/>
              </a:spcAft>
              <a:buSzPts val="1100"/>
              <a:buChar char="●"/>
            </a:pPr>
            <a:r>
              <a:rPr b="1" lang="en" sz="1100"/>
              <a:t>Performance Measure</a:t>
            </a:r>
            <a:r>
              <a:rPr lang="en" sz="1100"/>
              <a:t>: Criteria for evaluating agent's success (e.g., safety, efficiency).</a:t>
            </a:r>
            <a:endParaRPr sz="1100"/>
          </a:p>
          <a:p>
            <a:pPr indent="-298450" lvl="0" marL="457200" rtl="0" algn="l">
              <a:lnSpc>
                <a:spcPct val="115000"/>
              </a:lnSpc>
              <a:spcBef>
                <a:spcPts val="0"/>
              </a:spcBef>
              <a:spcAft>
                <a:spcPts val="0"/>
              </a:spcAft>
              <a:buSzPts val="1100"/>
              <a:buChar char="●"/>
            </a:pPr>
            <a:r>
              <a:rPr b="1" lang="en" sz="1100"/>
              <a:t>Environment</a:t>
            </a:r>
            <a:r>
              <a:rPr lang="en" sz="1100"/>
              <a:t>: The setting where the agent operates (e.g., roads, traffic).</a:t>
            </a:r>
            <a:endParaRPr sz="1100"/>
          </a:p>
          <a:p>
            <a:pPr indent="-298450" lvl="0" marL="457200" rtl="0" algn="l">
              <a:lnSpc>
                <a:spcPct val="115000"/>
              </a:lnSpc>
              <a:spcBef>
                <a:spcPts val="0"/>
              </a:spcBef>
              <a:spcAft>
                <a:spcPts val="0"/>
              </a:spcAft>
              <a:buSzPts val="1100"/>
              <a:buChar char="●"/>
            </a:pPr>
            <a:r>
              <a:rPr b="1" lang="en" sz="1100"/>
              <a:t>Actuators</a:t>
            </a:r>
            <a:r>
              <a:rPr lang="en" sz="1100"/>
              <a:t>: Mechanisms through which the agent acts (e.g., steering, braking).</a:t>
            </a:r>
            <a:endParaRPr sz="1100"/>
          </a:p>
          <a:p>
            <a:pPr indent="-298450" lvl="0" marL="457200" rtl="0" algn="l">
              <a:lnSpc>
                <a:spcPct val="115000"/>
              </a:lnSpc>
              <a:spcBef>
                <a:spcPts val="0"/>
              </a:spcBef>
              <a:spcAft>
                <a:spcPts val="0"/>
              </a:spcAft>
              <a:buSzPts val="1100"/>
              <a:buChar char="●"/>
            </a:pPr>
            <a:r>
              <a:rPr b="1" lang="en" sz="1100"/>
              <a:t>Sensors</a:t>
            </a:r>
            <a:r>
              <a:rPr lang="en" sz="1100"/>
              <a:t>: Tools for perceiving the environment (e.g., cameras, GPS).</a:t>
            </a:r>
            <a:endParaRPr sz="1100"/>
          </a:p>
          <a:p>
            <a:pPr indent="0" lvl="0" marL="0" rtl="0" algn="l">
              <a:lnSpc>
                <a:spcPct val="115000"/>
              </a:lnSpc>
              <a:spcBef>
                <a:spcPts val="1200"/>
              </a:spcBef>
              <a:spcAft>
                <a:spcPts val="0"/>
              </a:spcAft>
              <a:buNone/>
            </a:pPr>
            <a:r>
              <a:rPr b="1" lang="en" sz="1100"/>
              <a:t>Example: Automated Taxi</a:t>
            </a:r>
            <a:endParaRPr b="1" sz="1100"/>
          </a:p>
          <a:p>
            <a:pPr indent="-298450" lvl="0" marL="457200" rtl="0" algn="l">
              <a:lnSpc>
                <a:spcPct val="115000"/>
              </a:lnSpc>
              <a:spcBef>
                <a:spcPts val="1200"/>
              </a:spcBef>
              <a:spcAft>
                <a:spcPts val="0"/>
              </a:spcAft>
              <a:buSzPts val="1100"/>
              <a:buChar char="●"/>
            </a:pPr>
            <a:r>
              <a:rPr b="1" lang="en" sz="1100"/>
              <a:t>Performance Measure</a:t>
            </a:r>
            <a:r>
              <a:rPr lang="en" sz="1100"/>
              <a:t>: Safe, fast, legal, comfortable trip; maximize profits.</a:t>
            </a:r>
            <a:endParaRPr sz="1100"/>
          </a:p>
          <a:p>
            <a:pPr indent="-298450" lvl="0" marL="457200" rtl="0" algn="l">
              <a:lnSpc>
                <a:spcPct val="115000"/>
              </a:lnSpc>
              <a:spcBef>
                <a:spcPts val="0"/>
              </a:spcBef>
              <a:spcAft>
                <a:spcPts val="0"/>
              </a:spcAft>
              <a:buSzPts val="1100"/>
              <a:buChar char="●"/>
            </a:pPr>
            <a:r>
              <a:rPr b="1" lang="en" sz="1100"/>
              <a:t>Environment</a:t>
            </a:r>
            <a:r>
              <a:rPr lang="en" sz="1100"/>
              <a:t>: Roads, traffic, pedestrians.</a:t>
            </a:r>
            <a:endParaRPr sz="1100"/>
          </a:p>
          <a:p>
            <a:pPr indent="-298450" lvl="0" marL="457200" rtl="0" algn="l">
              <a:lnSpc>
                <a:spcPct val="115000"/>
              </a:lnSpc>
              <a:spcBef>
                <a:spcPts val="0"/>
              </a:spcBef>
              <a:spcAft>
                <a:spcPts val="0"/>
              </a:spcAft>
              <a:buSzPts val="1100"/>
              <a:buChar char="●"/>
            </a:pPr>
            <a:r>
              <a:rPr b="1" lang="en" sz="1100"/>
              <a:t>Actuators</a:t>
            </a:r>
            <a:r>
              <a:rPr lang="en" sz="1100"/>
              <a:t>: Steering, accelerator, brake, signals.</a:t>
            </a:r>
            <a:endParaRPr sz="1100"/>
          </a:p>
          <a:p>
            <a:pPr indent="-298450" lvl="0" marL="457200" rtl="0" algn="l">
              <a:lnSpc>
                <a:spcPct val="115000"/>
              </a:lnSpc>
              <a:spcBef>
                <a:spcPts val="0"/>
              </a:spcBef>
              <a:spcAft>
                <a:spcPts val="0"/>
              </a:spcAft>
              <a:buSzPts val="1100"/>
              <a:buChar char="●"/>
            </a:pPr>
            <a:r>
              <a:rPr b="1" lang="en" sz="1100"/>
              <a:t>Sensors</a:t>
            </a:r>
            <a:r>
              <a:rPr lang="en" sz="1100"/>
              <a:t>: Cameras, sonar, speedometer, GPS.</a:t>
            </a:r>
            <a:endParaRPr sz="1100"/>
          </a:p>
          <a:p>
            <a:pPr indent="0" lvl="0" marL="0" rtl="0" algn="l">
              <a:lnSpc>
                <a:spcPct val="115000"/>
              </a:lnSpc>
              <a:spcBef>
                <a:spcPts val="1200"/>
              </a:spcBef>
              <a:spcAft>
                <a:spcPts val="0"/>
              </a:spcAft>
              <a:buNone/>
            </a:pPr>
            <a:r>
              <a:rPr b="1" lang="en" sz="1100"/>
              <a:t>2. Properties of Task Environments</a:t>
            </a:r>
            <a:endParaRPr b="1" sz="1100"/>
          </a:p>
          <a:p>
            <a:pPr indent="-298450" lvl="0" marL="457200" rtl="0" algn="l">
              <a:lnSpc>
                <a:spcPct val="115000"/>
              </a:lnSpc>
              <a:spcBef>
                <a:spcPts val="1200"/>
              </a:spcBef>
              <a:spcAft>
                <a:spcPts val="0"/>
              </a:spcAft>
              <a:buSzPts val="1100"/>
              <a:buChar char="●"/>
            </a:pPr>
            <a:r>
              <a:rPr b="1" lang="en" sz="1100"/>
              <a:t>Fully Observable vs. Partially Observable</a:t>
            </a:r>
            <a:r>
              <a:rPr lang="en" sz="1100"/>
              <a:t>: Whether all relevant aspects are visible.</a:t>
            </a:r>
            <a:endParaRPr sz="1100"/>
          </a:p>
          <a:p>
            <a:pPr indent="-298450" lvl="0" marL="457200" rtl="0" algn="l">
              <a:lnSpc>
                <a:spcPct val="115000"/>
              </a:lnSpc>
              <a:spcBef>
                <a:spcPts val="0"/>
              </a:spcBef>
              <a:spcAft>
                <a:spcPts val="0"/>
              </a:spcAft>
              <a:buSzPts val="1100"/>
              <a:buChar char="●"/>
            </a:pPr>
            <a:r>
              <a:rPr b="1" lang="en" sz="1100"/>
              <a:t>Single Agent vs. Multiagent</a:t>
            </a:r>
            <a:r>
              <a:rPr lang="en" sz="1100"/>
              <a:t>: Number of agents in the environment (e.g., chess is multiagent).</a:t>
            </a:r>
            <a:endParaRPr sz="1100"/>
          </a:p>
          <a:p>
            <a:pPr indent="-298450" lvl="0" marL="457200" rtl="0" algn="l">
              <a:lnSpc>
                <a:spcPct val="115000"/>
              </a:lnSpc>
              <a:spcBef>
                <a:spcPts val="0"/>
              </a:spcBef>
              <a:spcAft>
                <a:spcPts val="0"/>
              </a:spcAft>
              <a:buSzPts val="1100"/>
              <a:buChar char="●"/>
            </a:pPr>
            <a:r>
              <a:rPr b="1" lang="en" sz="1100"/>
              <a:t>Deterministic vs. Stochastic</a:t>
            </a:r>
            <a:r>
              <a:rPr lang="en" sz="1100"/>
              <a:t>: Predictability of outcomes based on actions.</a:t>
            </a:r>
            <a:endParaRPr sz="1100"/>
          </a:p>
          <a:p>
            <a:pPr indent="-298450" lvl="0" marL="457200" rtl="0" algn="l">
              <a:lnSpc>
                <a:spcPct val="115000"/>
              </a:lnSpc>
              <a:spcBef>
                <a:spcPts val="0"/>
              </a:spcBef>
              <a:spcAft>
                <a:spcPts val="0"/>
              </a:spcAft>
              <a:buSzPts val="1100"/>
              <a:buChar char="●"/>
            </a:pPr>
            <a:r>
              <a:rPr b="1" lang="en" sz="1100"/>
              <a:t>Episodic vs. Sequential</a:t>
            </a:r>
            <a:r>
              <a:rPr lang="en" sz="1100"/>
              <a:t>: Whether actions affect future decisions (e.g., chess is sequential).</a:t>
            </a:r>
            <a:endParaRPr sz="1100"/>
          </a:p>
          <a:p>
            <a:pPr indent="-298450" lvl="0" marL="457200" rtl="0" algn="l">
              <a:lnSpc>
                <a:spcPct val="115000"/>
              </a:lnSpc>
              <a:spcBef>
                <a:spcPts val="0"/>
              </a:spcBef>
              <a:spcAft>
                <a:spcPts val="0"/>
              </a:spcAft>
              <a:buSzPts val="1100"/>
              <a:buChar char="●"/>
            </a:pPr>
            <a:r>
              <a:rPr b="1" lang="en" sz="1100"/>
              <a:t>Static vs. Dynamic</a:t>
            </a:r>
            <a:r>
              <a:rPr lang="en" sz="1100"/>
              <a:t>: Whether the environment changes while the agent is deliberating.</a:t>
            </a:r>
            <a:endParaRPr sz="1100"/>
          </a:p>
          <a:p>
            <a:pPr indent="-298450" lvl="0" marL="457200" rtl="0" algn="l">
              <a:lnSpc>
                <a:spcPct val="115000"/>
              </a:lnSpc>
              <a:spcBef>
                <a:spcPts val="0"/>
              </a:spcBef>
              <a:spcAft>
                <a:spcPts val="0"/>
              </a:spcAft>
              <a:buSzPts val="1100"/>
              <a:buChar char="●"/>
            </a:pPr>
            <a:r>
              <a:rPr b="1" lang="en" sz="1100"/>
              <a:t>Discrete vs. Continuous</a:t>
            </a:r>
            <a:r>
              <a:rPr lang="en" sz="1100"/>
              <a:t>: Nature of state and action spaces (e.g., chess is discrete, taxi driving is continuous).</a:t>
            </a:r>
            <a:endParaRPr sz="1100"/>
          </a:p>
          <a:p>
            <a:pPr indent="-298450" lvl="0" marL="457200" rtl="0" algn="l">
              <a:lnSpc>
                <a:spcPct val="115000"/>
              </a:lnSpc>
              <a:spcBef>
                <a:spcPts val="0"/>
              </a:spcBef>
              <a:spcAft>
                <a:spcPts val="0"/>
              </a:spcAft>
              <a:buSzPts val="1100"/>
              <a:buChar char="●"/>
            </a:pPr>
            <a:r>
              <a:rPr b="1" lang="en" sz="1100"/>
              <a:t>Known vs. Unknown</a:t>
            </a:r>
            <a:r>
              <a:rPr lang="en" sz="1100"/>
              <a:t>: Degree of knowledge about environment rules.</a:t>
            </a:r>
            <a:endParaRPr sz="1100"/>
          </a:p>
          <a:p>
            <a:pPr indent="0" lvl="0" marL="0" rtl="0" algn="l">
              <a:lnSpc>
                <a:spcPct val="115000"/>
              </a:lnSpc>
              <a:spcBef>
                <a:spcPts val="1200"/>
              </a:spcBef>
              <a:spcAft>
                <a:spcPts val="0"/>
              </a:spcAft>
              <a:buNone/>
            </a:pPr>
            <a:r>
              <a:rPr b="1" lang="en" sz="1100"/>
              <a:t>Example: Part-Picking Robot</a:t>
            </a:r>
            <a:endParaRPr b="1" sz="1100"/>
          </a:p>
          <a:p>
            <a:pPr indent="-298450" lvl="0" marL="457200" rtl="0" algn="l">
              <a:lnSpc>
                <a:spcPct val="115000"/>
              </a:lnSpc>
              <a:spcBef>
                <a:spcPts val="1200"/>
              </a:spcBef>
              <a:spcAft>
                <a:spcPts val="0"/>
              </a:spcAft>
              <a:buSzPts val="1100"/>
              <a:buChar char="●"/>
            </a:pPr>
            <a:r>
              <a:rPr b="1" lang="en" sz="1100"/>
              <a:t>Observable</a:t>
            </a:r>
            <a:r>
              <a:rPr lang="en" sz="1100"/>
              <a:t>: Partially.</a:t>
            </a:r>
            <a:endParaRPr sz="1100"/>
          </a:p>
          <a:p>
            <a:pPr indent="-298450" lvl="0" marL="457200" rtl="0" algn="l">
              <a:lnSpc>
                <a:spcPct val="115000"/>
              </a:lnSpc>
              <a:spcBef>
                <a:spcPts val="0"/>
              </a:spcBef>
              <a:spcAft>
                <a:spcPts val="0"/>
              </a:spcAft>
              <a:buSzPts val="1100"/>
              <a:buChar char="●"/>
            </a:pPr>
            <a:r>
              <a:rPr b="1" lang="en" sz="1100"/>
              <a:t>Agents</a:t>
            </a:r>
            <a:r>
              <a:rPr lang="en" sz="1100"/>
              <a:t>: Single.</a:t>
            </a:r>
            <a:endParaRPr sz="1100"/>
          </a:p>
          <a:p>
            <a:pPr indent="-298450" lvl="0" marL="457200" rtl="0" algn="l">
              <a:lnSpc>
                <a:spcPct val="115000"/>
              </a:lnSpc>
              <a:spcBef>
                <a:spcPts val="0"/>
              </a:spcBef>
              <a:spcAft>
                <a:spcPts val="0"/>
              </a:spcAft>
              <a:buSzPts val="1100"/>
              <a:buChar char="●"/>
            </a:pPr>
            <a:r>
              <a:rPr b="1" lang="en" sz="1100"/>
              <a:t>Deterministic</a:t>
            </a:r>
            <a:r>
              <a:rPr lang="en" sz="1100"/>
              <a:t>: Stochastic.</a:t>
            </a:r>
            <a:endParaRPr sz="1100"/>
          </a:p>
          <a:p>
            <a:pPr indent="-298450" lvl="0" marL="457200" rtl="0" algn="l">
              <a:lnSpc>
                <a:spcPct val="115000"/>
              </a:lnSpc>
              <a:spcBef>
                <a:spcPts val="0"/>
              </a:spcBef>
              <a:spcAft>
                <a:spcPts val="0"/>
              </a:spcAft>
              <a:buSzPts val="1100"/>
              <a:buChar char="●"/>
            </a:pPr>
            <a:r>
              <a:rPr b="1" lang="en" sz="1100"/>
              <a:t>Episodic</a:t>
            </a:r>
            <a:r>
              <a:rPr lang="en" sz="1100"/>
              <a:t>: Episodic.</a:t>
            </a:r>
            <a:endParaRPr sz="1100"/>
          </a:p>
          <a:p>
            <a:pPr indent="-298450" lvl="0" marL="457200" rtl="0" algn="l">
              <a:lnSpc>
                <a:spcPct val="115000"/>
              </a:lnSpc>
              <a:spcBef>
                <a:spcPts val="0"/>
              </a:spcBef>
              <a:spcAft>
                <a:spcPts val="0"/>
              </a:spcAft>
              <a:buSzPts val="1100"/>
              <a:buChar char="●"/>
            </a:pPr>
            <a:r>
              <a:rPr b="1" lang="en" sz="1100"/>
              <a:t>Static</a:t>
            </a:r>
            <a:r>
              <a:rPr lang="en" sz="1100"/>
              <a:t>: Dynamic.</a:t>
            </a:r>
            <a:endParaRPr sz="1100"/>
          </a:p>
          <a:p>
            <a:pPr indent="-298450" lvl="0" marL="457200" rtl="0" algn="l">
              <a:lnSpc>
                <a:spcPct val="115000"/>
              </a:lnSpc>
              <a:spcBef>
                <a:spcPts val="0"/>
              </a:spcBef>
              <a:spcAft>
                <a:spcPts val="0"/>
              </a:spcAft>
              <a:buSzPts val="1100"/>
              <a:buChar char="●"/>
            </a:pPr>
            <a:r>
              <a:rPr b="1" lang="en" sz="1100"/>
              <a:t>Discrete</a:t>
            </a:r>
            <a:r>
              <a:rPr lang="en" sz="1100"/>
              <a:t>: Continuous.</a:t>
            </a:r>
            <a:endParaRPr sz="1100"/>
          </a:p>
          <a:p>
            <a:pPr indent="0" lvl="0" marL="0" rtl="0" algn="l">
              <a:lnSpc>
                <a:spcPct val="115000"/>
              </a:lnSpc>
              <a:spcBef>
                <a:spcPts val="1200"/>
              </a:spcBef>
              <a:spcAft>
                <a:spcPts val="0"/>
              </a:spcAft>
              <a:buNone/>
            </a:pPr>
            <a:r>
              <a:rPr b="1" lang="en" sz="1100"/>
              <a:t>3. Environment Classes and Generators</a:t>
            </a:r>
            <a:endParaRPr b="1" sz="1100"/>
          </a:p>
          <a:p>
            <a:pPr indent="-298450" lvl="0" marL="457200" rtl="0" algn="l">
              <a:lnSpc>
                <a:spcPct val="115000"/>
              </a:lnSpc>
              <a:spcBef>
                <a:spcPts val="1200"/>
              </a:spcBef>
              <a:spcAft>
                <a:spcPts val="0"/>
              </a:spcAft>
              <a:buSzPts val="1100"/>
              <a:buChar char="●"/>
            </a:pPr>
            <a:r>
              <a:rPr b="1" lang="en" sz="1100"/>
              <a:t>Environment Class</a:t>
            </a:r>
            <a:r>
              <a:rPr lang="en" sz="1100"/>
              <a:t>: Group of similar environments (e.g., varying traffic conditions).</a:t>
            </a:r>
            <a:endParaRPr sz="1100"/>
          </a:p>
          <a:p>
            <a:pPr indent="-298450" lvl="0" marL="457200" rtl="0" algn="l">
              <a:lnSpc>
                <a:spcPct val="115000"/>
              </a:lnSpc>
              <a:spcBef>
                <a:spcPts val="0"/>
              </a:spcBef>
              <a:spcAft>
                <a:spcPts val="0"/>
              </a:spcAft>
              <a:buSzPts val="1100"/>
              <a:buChar char="●"/>
            </a:pPr>
            <a:r>
              <a:rPr b="1" lang="en" sz="1100"/>
              <a:t>Environment Generator</a:t>
            </a:r>
            <a:r>
              <a:rPr lang="en" sz="1100"/>
              <a:t>: Tool to create different instances of environments for testing agents.</a:t>
            </a:r>
            <a:endParaRPr sz="1100"/>
          </a:p>
          <a:p>
            <a:pPr indent="0" lvl="0" marL="0" rtl="0" algn="l">
              <a:lnSpc>
                <a:spcPct val="115000"/>
              </a:lnSpc>
              <a:spcBef>
                <a:spcPts val="1200"/>
              </a:spcBef>
              <a:spcAft>
                <a:spcPts val="1200"/>
              </a:spcAft>
              <a:buNone/>
            </a:pPr>
            <a:r>
              <a:rPr b="1" lang="en" sz="1100"/>
              <a:t>Purpose</a:t>
            </a:r>
            <a:r>
              <a:rPr lang="en" sz="1100"/>
              <a:t>: To evaluate agent performance across varied scenarios and identify effective designs.</a:t>
            </a:r>
            <a:endParaRPr sz="11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50"/>
          <p:cNvSpPr txBox="1"/>
          <p:nvPr/>
        </p:nvSpPr>
        <p:spPr>
          <a:xfrm>
            <a:off x="0" y="0"/>
            <a:ext cx="9144000" cy="484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t>The Structure of Agents</a:t>
            </a:r>
            <a:endParaRPr b="1" sz="1300"/>
          </a:p>
          <a:p>
            <a:pPr indent="0" lvl="0" marL="0" rtl="0" algn="l">
              <a:lnSpc>
                <a:spcPct val="115000"/>
              </a:lnSpc>
              <a:spcBef>
                <a:spcPts val="1200"/>
              </a:spcBef>
              <a:spcAft>
                <a:spcPts val="0"/>
              </a:spcAft>
              <a:buNone/>
            </a:pPr>
            <a:r>
              <a:rPr b="1" lang="en" sz="1100"/>
              <a:t>Key Concepts</a:t>
            </a:r>
            <a:endParaRPr b="1" sz="1100"/>
          </a:p>
          <a:p>
            <a:pPr indent="-298450" lvl="0" marL="457200" rtl="0" algn="l">
              <a:lnSpc>
                <a:spcPct val="115000"/>
              </a:lnSpc>
              <a:spcBef>
                <a:spcPts val="1200"/>
              </a:spcBef>
              <a:spcAft>
                <a:spcPts val="0"/>
              </a:spcAft>
              <a:buSzPts val="1100"/>
              <a:buChar char="●"/>
            </a:pPr>
            <a:r>
              <a:rPr b="1" lang="en" sz="1100"/>
              <a:t>Agent Program</a:t>
            </a:r>
            <a:r>
              <a:rPr lang="en" sz="1100"/>
              <a:t>: Maps current percepts to actions, running on a physical </a:t>
            </a:r>
            <a:r>
              <a:rPr b="1" lang="en" sz="1100"/>
              <a:t>architecture</a:t>
            </a:r>
            <a:r>
              <a:rPr lang="en" sz="1100"/>
              <a:t> (e.g., sensors, actuators).</a:t>
            </a:r>
            <a:endParaRPr sz="1100"/>
          </a:p>
          <a:p>
            <a:pPr indent="-298450" lvl="0" marL="457200" rtl="0" algn="l">
              <a:lnSpc>
                <a:spcPct val="115000"/>
              </a:lnSpc>
              <a:spcBef>
                <a:spcPts val="0"/>
              </a:spcBef>
              <a:spcAft>
                <a:spcPts val="0"/>
              </a:spcAft>
              <a:buSzPts val="1100"/>
              <a:buChar char="●"/>
            </a:pPr>
            <a:r>
              <a:rPr b="1" lang="en" sz="1100"/>
              <a:t>Agent Function</a:t>
            </a:r>
            <a:r>
              <a:rPr lang="en" sz="1100"/>
              <a:t>: Considers the entire percept history, while the agent program uses only the current percept.</a:t>
            </a:r>
            <a:endParaRPr sz="1100"/>
          </a:p>
          <a:p>
            <a:pPr indent="0" lvl="0" marL="0" rtl="0" algn="l">
              <a:lnSpc>
                <a:spcPct val="115000"/>
              </a:lnSpc>
              <a:spcBef>
                <a:spcPts val="1200"/>
              </a:spcBef>
              <a:spcAft>
                <a:spcPts val="0"/>
              </a:spcAft>
              <a:buNone/>
            </a:pPr>
            <a:r>
              <a:rPr b="1" lang="en" sz="1100"/>
              <a:t>Challenges</a:t>
            </a:r>
            <a:endParaRPr b="1" sz="1100"/>
          </a:p>
          <a:p>
            <a:pPr indent="-298450" lvl="0" marL="457200" rtl="0" algn="l">
              <a:lnSpc>
                <a:spcPct val="115000"/>
              </a:lnSpc>
              <a:spcBef>
                <a:spcPts val="1200"/>
              </a:spcBef>
              <a:spcAft>
                <a:spcPts val="0"/>
              </a:spcAft>
              <a:buSzPts val="1100"/>
              <a:buChar char="●"/>
            </a:pPr>
            <a:r>
              <a:rPr b="1" lang="en" sz="1100"/>
              <a:t>Lookup Tables</a:t>
            </a:r>
            <a:r>
              <a:rPr lang="en" sz="1100"/>
              <a:t>: Impractically large for real-world tasks, making them infeasible.</a:t>
            </a:r>
            <a:endParaRPr sz="1100"/>
          </a:p>
          <a:p>
            <a:pPr indent="-298450" lvl="0" marL="457200" rtl="0" algn="l">
              <a:lnSpc>
                <a:spcPct val="115000"/>
              </a:lnSpc>
              <a:spcBef>
                <a:spcPts val="0"/>
              </a:spcBef>
              <a:spcAft>
                <a:spcPts val="0"/>
              </a:spcAft>
              <a:buSzPts val="1100"/>
              <a:buChar char="●"/>
            </a:pPr>
            <a:r>
              <a:rPr b="1" lang="en" sz="1100"/>
              <a:t>Goal</a:t>
            </a:r>
            <a:r>
              <a:rPr lang="en" sz="1100"/>
              <a:t>: Design efficient programs that mimic the agent function without relying on vast, unmanageable tables.</a:t>
            </a:r>
            <a:endParaRPr sz="1100"/>
          </a:p>
          <a:p>
            <a:pPr indent="0" lvl="0" marL="0" rtl="0" algn="l">
              <a:lnSpc>
                <a:spcPct val="115000"/>
              </a:lnSpc>
              <a:spcBef>
                <a:spcPts val="1200"/>
              </a:spcBef>
              <a:spcAft>
                <a:spcPts val="0"/>
              </a:spcAft>
              <a:buNone/>
            </a:pPr>
            <a:r>
              <a:rPr b="1" lang="en" sz="1100"/>
              <a:t>Types of Agent Programs</a:t>
            </a:r>
            <a:endParaRPr b="1" sz="1100"/>
          </a:p>
          <a:p>
            <a:pPr indent="-298450" lvl="0" marL="457200" rtl="0" algn="l">
              <a:lnSpc>
                <a:spcPct val="115000"/>
              </a:lnSpc>
              <a:spcBef>
                <a:spcPts val="1200"/>
              </a:spcBef>
              <a:spcAft>
                <a:spcPts val="0"/>
              </a:spcAft>
              <a:buSzPts val="1100"/>
              <a:buChar char="●"/>
            </a:pPr>
            <a:r>
              <a:rPr b="1" lang="en" sz="1100"/>
              <a:t>Simple Reflex Agents</a:t>
            </a:r>
            <a:r>
              <a:rPr lang="en" sz="1100"/>
              <a:t>: Act based only on the current percept, ignoring history. Effective but limited in partially observable environments.</a:t>
            </a:r>
            <a:endParaRPr sz="1100"/>
          </a:p>
          <a:p>
            <a:pPr indent="-298450" lvl="0" marL="457200" rtl="0" algn="l">
              <a:lnSpc>
                <a:spcPct val="115000"/>
              </a:lnSpc>
              <a:spcBef>
                <a:spcPts val="0"/>
              </a:spcBef>
              <a:spcAft>
                <a:spcPts val="0"/>
              </a:spcAft>
              <a:buSzPts val="1100"/>
              <a:buChar char="●"/>
            </a:pPr>
            <a:r>
              <a:rPr b="1" lang="en" sz="1100"/>
              <a:t>Randomization</a:t>
            </a:r>
            <a:r>
              <a:rPr lang="en" sz="1100"/>
              <a:t>: Helps avoid infinite loops in simple environments but isn't typically rational.</a:t>
            </a:r>
            <a:endParaRPr sz="1100"/>
          </a:p>
          <a:p>
            <a:pPr indent="0" lvl="0" marL="0" rtl="0" algn="l">
              <a:lnSpc>
                <a:spcPct val="115000"/>
              </a:lnSpc>
              <a:spcBef>
                <a:spcPts val="1200"/>
              </a:spcBef>
              <a:spcAft>
                <a:spcPts val="0"/>
              </a:spcAft>
              <a:buNone/>
            </a:pPr>
            <a:r>
              <a:rPr b="1" lang="en" sz="1100"/>
              <a:t>Advanced Agents</a:t>
            </a:r>
            <a:endParaRPr b="1" sz="1100"/>
          </a:p>
          <a:p>
            <a:pPr indent="-298450" lvl="0" marL="457200" rtl="0" algn="l">
              <a:lnSpc>
                <a:spcPct val="115000"/>
              </a:lnSpc>
              <a:spcBef>
                <a:spcPts val="1200"/>
              </a:spcBef>
              <a:spcAft>
                <a:spcPts val="0"/>
              </a:spcAft>
              <a:buSzPts val="1100"/>
              <a:buChar char="●"/>
            </a:pPr>
            <a:r>
              <a:rPr b="1" lang="en" sz="1100"/>
              <a:t>Model-Based Reflex Agents</a:t>
            </a:r>
            <a:r>
              <a:rPr lang="en" sz="1100"/>
              <a:t>: Use internal state to handle partially observable environments.</a:t>
            </a:r>
            <a:endParaRPr sz="1100"/>
          </a:p>
          <a:p>
            <a:pPr indent="-298450" lvl="0" marL="457200" rtl="0" algn="l">
              <a:lnSpc>
                <a:spcPct val="115000"/>
              </a:lnSpc>
              <a:spcBef>
                <a:spcPts val="0"/>
              </a:spcBef>
              <a:spcAft>
                <a:spcPts val="0"/>
              </a:spcAft>
              <a:buSzPts val="1100"/>
              <a:buChar char="●"/>
            </a:pPr>
            <a:r>
              <a:rPr b="1" lang="en" sz="1100"/>
              <a:t>Goal-Based Agents</a:t>
            </a:r>
            <a:r>
              <a:rPr lang="en" sz="1100"/>
              <a:t>: Choose actions based on achieving future goals.</a:t>
            </a:r>
            <a:endParaRPr sz="1100"/>
          </a:p>
          <a:p>
            <a:pPr indent="-298450" lvl="0" marL="457200" rtl="0" algn="l">
              <a:lnSpc>
                <a:spcPct val="115000"/>
              </a:lnSpc>
              <a:spcBef>
                <a:spcPts val="0"/>
              </a:spcBef>
              <a:spcAft>
                <a:spcPts val="0"/>
              </a:spcAft>
              <a:buSzPts val="1100"/>
              <a:buChar char="●"/>
            </a:pPr>
            <a:r>
              <a:rPr b="1" lang="en" sz="1100"/>
              <a:t>Utility-Based Agents</a:t>
            </a:r>
            <a:r>
              <a:rPr lang="en" sz="1100"/>
              <a:t>: Aim to maximize a defined utility function.</a:t>
            </a:r>
            <a:endParaRPr sz="1100"/>
          </a:p>
          <a:p>
            <a:pPr indent="0" lvl="0" marL="0" rtl="0" algn="l">
              <a:lnSpc>
                <a:spcPct val="115000"/>
              </a:lnSpc>
              <a:spcBef>
                <a:spcPts val="1200"/>
              </a:spcBef>
              <a:spcAft>
                <a:spcPts val="0"/>
              </a:spcAft>
              <a:buNone/>
            </a:pPr>
            <a:r>
              <a:rPr b="1" lang="en" sz="1100"/>
              <a:t>Conclusion</a:t>
            </a:r>
            <a:endParaRPr b="1" sz="1100"/>
          </a:p>
          <a:p>
            <a:pPr indent="0" lvl="0" marL="0" rtl="0" algn="l">
              <a:lnSpc>
                <a:spcPct val="115000"/>
              </a:lnSpc>
              <a:spcBef>
                <a:spcPts val="1200"/>
              </a:spcBef>
              <a:spcAft>
                <a:spcPts val="1200"/>
              </a:spcAft>
              <a:buNone/>
            </a:pPr>
            <a:r>
              <a:rPr lang="en" sz="1100"/>
              <a:t>AI focuses on creating compact, efficient programs that approximate rational behavior, avoiding the pitfalls of exhaustive lookup tables.</a:t>
            </a:r>
            <a:endParaRPr sz="11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p51"/>
          <p:cNvSpPr txBox="1"/>
          <p:nvPr/>
        </p:nvSpPr>
        <p:spPr>
          <a:xfrm>
            <a:off x="0" y="0"/>
            <a:ext cx="9144000" cy="4910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t>Model-Based Reflex Agents</a:t>
            </a:r>
            <a:endParaRPr b="1" sz="1300"/>
          </a:p>
          <a:p>
            <a:pPr indent="0" lvl="0" marL="0" rtl="0" algn="l">
              <a:lnSpc>
                <a:spcPct val="115000"/>
              </a:lnSpc>
              <a:spcBef>
                <a:spcPts val="1200"/>
              </a:spcBef>
              <a:spcAft>
                <a:spcPts val="0"/>
              </a:spcAft>
              <a:buNone/>
            </a:pPr>
            <a:r>
              <a:rPr b="1" lang="en" sz="1100"/>
              <a:t>Handling Partial Observability</a:t>
            </a:r>
            <a:endParaRPr b="1" sz="1100"/>
          </a:p>
          <a:p>
            <a:pPr indent="-298450" lvl="0" marL="457200" rtl="0" algn="l">
              <a:lnSpc>
                <a:spcPct val="115000"/>
              </a:lnSpc>
              <a:spcBef>
                <a:spcPts val="1200"/>
              </a:spcBef>
              <a:spcAft>
                <a:spcPts val="0"/>
              </a:spcAft>
              <a:buSzPts val="1100"/>
              <a:buChar char="●"/>
            </a:pPr>
            <a:r>
              <a:rPr b="1" lang="en" sz="1100"/>
              <a:t>Internal State</a:t>
            </a:r>
            <a:r>
              <a:rPr lang="en" sz="1100"/>
              <a:t>: Keeps track of unseen parts of the environment using percept history. For example, a driving agent tracks previous camera frames to detect brake lights or the locations of other cars.</a:t>
            </a:r>
            <a:endParaRPr sz="1100"/>
          </a:p>
          <a:p>
            <a:pPr indent="0" lvl="0" marL="0" rtl="0" algn="l">
              <a:lnSpc>
                <a:spcPct val="115000"/>
              </a:lnSpc>
              <a:spcBef>
                <a:spcPts val="1200"/>
              </a:spcBef>
              <a:spcAft>
                <a:spcPts val="0"/>
              </a:spcAft>
              <a:buNone/>
            </a:pPr>
            <a:r>
              <a:rPr b="1" lang="en" sz="1100"/>
              <a:t>Key Components</a:t>
            </a:r>
            <a:endParaRPr b="1" sz="1100"/>
          </a:p>
          <a:p>
            <a:pPr indent="-298450" lvl="0" marL="457200" rtl="0" algn="l">
              <a:lnSpc>
                <a:spcPct val="115000"/>
              </a:lnSpc>
              <a:spcBef>
                <a:spcPts val="1200"/>
              </a:spcBef>
              <a:spcAft>
                <a:spcPts val="0"/>
              </a:spcAft>
              <a:buSzPts val="1100"/>
              <a:buAutoNum type="arabicPeriod"/>
            </a:pPr>
            <a:r>
              <a:rPr b="1" lang="en" sz="1100"/>
              <a:t>World Evolution Knowledge</a:t>
            </a:r>
            <a:r>
              <a:rPr lang="en" sz="1100"/>
              <a:t>: Understands how the environment changes independently (e.g., an overtaking car gets closer).</a:t>
            </a:r>
            <a:endParaRPr sz="1100"/>
          </a:p>
          <a:p>
            <a:pPr indent="-298450" lvl="0" marL="457200" rtl="0" algn="l">
              <a:lnSpc>
                <a:spcPct val="115000"/>
              </a:lnSpc>
              <a:spcBef>
                <a:spcPts val="0"/>
              </a:spcBef>
              <a:spcAft>
                <a:spcPts val="0"/>
              </a:spcAft>
              <a:buSzPts val="1100"/>
              <a:buAutoNum type="arabicPeriod"/>
            </a:pPr>
            <a:r>
              <a:rPr b="1" lang="en" sz="1100"/>
              <a:t>Action Impact Knowledge</a:t>
            </a:r>
            <a:r>
              <a:rPr lang="en" sz="1100"/>
              <a:t>: Knows how its actions affect the environment (e.g., steering right turns the car right).</a:t>
            </a:r>
            <a:endParaRPr sz="1100"/>
          </a:p>
          <a:p>
            <a:pPr indent="0" lvl="0" marL="0" rtl="0" algn="l">
              <a:lnSpc>
                <a:spcPct val="115000"/>
              </a:lnSpc>
              <a:spcBef>
                <a:spcPts val="1200"/>
              </a:spcBef>
              <a:spcAft>
                <a:spcPts val="0"/>
              </a:spcAft>
              <a:buNone/>
            </a:pPr>
            <a:r>
              <a:rPr b="1" lang="en" sz="1100"/>
              <a:t>Model-Based Agent</a:t>
            </a:r>
            <a:endParaRPr b="1" sz="1100"/>
          </a:p>
          <a:p>
            <a:pPr indent="-298450" lvl="0" marL="457200" rtl="0" algn="l">
              <a:lnSpc>
                <a:spcPct val="115000"/>
              </a:lnSpc>
              <a:spcBef>
                <a:spcPts val="1200"/>
              </a:spcBef>
              <a:spcAft>
                <a:spcPts val="0"/>
              </a:spcAft>
              <a:buSzPts val="1100"/>
              <a:buChar char="●"/>
            </a:pPr>
            <a:r>
              <a:rPr b="1" lang="en" sz="1100"/>
              <a:t>Model</a:t>
            </a:r>
            <a:r>
              <a:rPr lang="en" sz="1100"/>
              <a:t>: A representation of how the world works, used to update the internal state.</a:t>
            </a:r>
            <a:endParaRPr sz="1100"/>
          </a:p>
          <a:p>
            <a:pPr indent="-298450" lvl="0" marL="457200" rtl="0" algn="l">
              <a:lnSpc>
                <a:spcPct val="115000"/>
              </a:lnSpc>
              <a:spcBef>
                <a:spcPts val="0"/>
              </a:spcBef>
              <a:spcAft>
                <a:spcPts val="0"/>
              </a:spcAft>
              <a:buSzPts val="1100"/>
              <a:buChar char="●"/>
            </a:pPr>
            <a:r>
              <a:rPr b="1" lang="en" sz="1100"/>
              <a:t>State Update</a:t>
            </a:r>
            <a:r>
              <a:rPr lang="en" sz="1100"/>
              <a:t>: Uses the current percept and previous internal state to create a new state.</a:t>
            </a:r>
            <a:endParaRPr sz="1100"/>
          </a:p>
          <a:p>
            <a:pPr indent="-298450" lvl="0" marL="457200" rtl="0" algn="l">
              <a:lnSpc>
                <a:spcPct val="115000"/>
              </a:lnSpc>
              <a:spcBef>
                <a:spcPts val="0"/>
              </a:spcBef>
              <a:spcAft>
                <a:spcPts val="0"/>
              </a:spcAft>
              <a:buSzPts val="1100"/>
              <a:buChar char="●"/>
            </a:pPr>
            <a:r>
              <a:rPr b="1" lang="en" sz="1100"/>
              <a:t>Action Selection</a:t>
            </a:r>
            <a:r>
              <a:rPr lang="en" sz="1100"/>
              <a:t>: Chooses actions based on condition-action rules applied to the current state.</a:t>
            </a:r>
            <a:endParaRPr sz="1100"/>
          </a:p>
          <a:p>
            <a:pPr indent="0" lvl="0" marL="0" rtl="0" algn="l">
              <a:lnSpc>
                <a:spcPct val="115000"/>
              </a:lnSpc>
              <a:spcBef>
                <a:spcPts val="1200"/>
              </a:spcBef>
              <a:spcAft>
                <a:spcPts val="0"/>
              </a:spcAft>
              <a:buNone/>
            </a:pPr>
            <a:r>
              <a:rPr b="1" lang="en" sz="1100"/>
              <a:t>Uncertainty</a:t>
            </a:r>
            <a:endParaRPr b="1" sz="1100"/>
          </a:p>
          <a:p>
            <a:pPr indent="-298450" lvl="0" marL="457200" rtl="0" algn="l">
              <a:lnSpc>
                <a:spcPct val="115000"/>
              </a:lnSpc>
              <a:spcBef>
                <a:spcPts val="1200"/>
              </a:spcBef>
              <a:spcAft>
                <a:spcPts val="0"/>
              </a:spcAft>
              <a:buSzPts val="1100"/>
              <a:buChar char="●"/>
            </a:pPr>
            <a:r>
              <a:rPr b="1" lang="en" sz="1100"/>
              <a:t>Best Guess</a:t>
            </a:r>
            <a:r>
              <a:rPr lang="en" sz="1100"/>
              <a:t>: The agent often operates with uncertainty, making educated guesses about the current state based on its model.</a:t>
            </a:r>
            <a:endParaRPr sz="1100"/>
          </a:p>
          <a:p>
            <a:pPr indent="0" lvl="0" marL="0" rtl="0" algn="l">
              <a:lnSpc>
                <a:spcPct val="115000"/>
              </a:lnSpc>
              <a:spcBef>
                <a:spcPts val="1400"/>
              </a:spcBef>
              <a:spcAft>
                <a:spcPts val="0"/>
              </a:spcAft>
              <a:buNone/>
            </a:pPr>
            <a:r>
              <a:rPr b="1" lang="en" sz="1300"/>
              <a:t>Summary</a:t>
            </a:r>
            <a:endParaRPr b="1" sz="1300"/>
          </a:p>
          <a:p>
            <a:pPr indent="0" lvl="0" marL="0" rtl="0" algn="l">
              <a:lnSpc>
                <a:spcPct val="115000"/>
              </a:lnSpc>
              <a:spcBef>
                <a:spcPts val="1200"/>
              </a:spcBef>
              <a:spcAft>
                <a:spcPts val="1200"/>
              </a:spcAft>
              <a:buNone/>
            </a:pPr>
            <a:r>
              <a:rPr lang="en" sz="1100"/>
              <a:t>Model-based reflex agents rely on internal states and models to handle environments with partial observability, updating their understanding of the world based on percept history and knowledge of how actions affect the environment.</a:t>
            </a:r>
            <a:endParaRPr sz="11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52"/>
          <p:cNvSpPr txBox="1"/>
          <p:nvPr/>
        </p:nvSpPr>
        <p:spPr>
          <a:xfrm>
            <a:off x="397625" y="480875"/>
            <a:ext cx="9144000" cy="385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700"/>
              <a:t>Learning Agents</a:t>
            </a:r>
            <a:endParaRPr b="1" sz="1700"/>
          </a:p>
          <a:p>
            <a:pPr indent="0" lvl="0" marL="0" rtl="0" algn="l">
              <a:lnSpc>
                <a:spcPct val="115000"/>
              </a:lnSpc>
              <a:spcBef>
                <a:spcPts val="1400"/>
              </a:spcBef>
              <a:spcAft>
                <a:spcPts val="0"/>
              </a:spcAft>
              <a:buNone/>
            </a:pPr>
            <a:r>
              <a:t/>
            </a:r>
            <a:endParaRPr b="1" sz="1700"/>
          </a:p>
          <a:p>
            <a:pPr indent="0" lvl="0" marL="0" rtl="0" algn="l">
              <a:lnSpc>
                <a:spcPct val="115000"/>
              </a:lnSpc>
              <a:spcBef>
                <a:spcPts val="1200"/>
              </a:spcBef>
              <a:spcAft>
                <a:spcPts val="0"/>
              </a:spcAft>
              <a:buNone/>
            </a:pPr>
            <a:r>
              <a:rPr b="1" lang="en" sz="1100"/>
              <a:t>Key Components:</a:t>
            </a:r>
            <a:endParaRPr b="1" sz="1100"/>
          </a:p>
          <a:p>
            <a:pPr indent="-298450" lvl="0" marL="457200" rtl="0" algn="l">
              <a:lnSpc>
                <a:spcPct val="115000"/>
              </a:lnSpc>
              <a:spcBef>
                <a:spcPts val="1200"/>
              </a:spcBef>
              <a:spcAft>
                <a:spcPts val="0"/>
              </a:spcAft>
              <a:buSzPts val="1100"/>
              <a:buAutoNum type="arabicPeriod"/>
            </a:pPr>
            <a:r>
              <a:rPr b="1" lang="en" sz="1100"/>
              <a:t>Performance Element:</a:t>
            </a:r>
            <a:r>
              <a:rPr lang="en" sz="1100"/>
              <a:t> Executes actions based on percepts.</a:t>
            </a:r>
            <a:endParaRPr sz="1100"/>
          </a:p>
          <a:p>
            <a:pPr indent="-298450" lvl="0" marL="457200" rtl="0" algn="l">
              <a:lnSpc>
                <a:spcPct val="115000"/>
              </a:lnSpc>
              <a:spcBef>
                <a:spcPts val="0"/>
              </a:spcBef>
              <a:spcAft>
                <a:spcPts val="0"/>
              </a:spcAft>
              <a:buSzPts val="1100"/>
              <a:buAutoNum type="arabicPeriod"/>
            </a:pPr>
            <a:r>
              <a:rPr b="1" lang="en" sz="1100"/>
              <a:t>Learning Element:</a:t>
            </a:r>
            <a:r>
              <a:rPr lang="en" sz="1100"/>
              <a:t> Improves performance by learning from feedback.</a:t>
            </a:r>
            <a:endParaRPr sz="1100"/>
          </a:p>
          <a:p>
            <a:pPr indent="-298450" lvl="0" marL="457200" rtl="0" algn="l">
              <a:lnSpc>
                <a:spcPct val="115000"/>
              </a:lnSpc>
              <a:spcBef>
                <a:spcPts val="0"/>
              </a:spcBef>
              <a:spcAft>
                <a:spcPts val="0"/>
              </a:spcAft>
              <a:buSzPts val="1100"/>
              <a:buAutoNum type="arabicPeriod"/>
            </a:pPr>
            <a:r>
              <a:rPr b="1" lang="en" sz="1100"/>
              <a:t>Critic:</a:t>
            </a:r>
            <a:r>
              <a:rPr lang="en" sz="1100"/>
              <a:t> Evaluates actions against a fixed standard and provides feedback.</a:t>
            </a:r>
            <a:endParaRPr sz="1100"/>
          </a:p>
          <a:p>
            <a:pPr indent="-298450" lvl="0" marL="457200" rtl="0" algn="l">
              <a:lnSpc>
                <a:spcPct val="115000"/>
              </a:lnSpc>
              <a:spcBef>
                <a:spcPts val="0"/>
              </a:spcBef>
              <a:spcAft>
                <a:spcPts val="0"/>
              </a:spcAft>
              <a:buSzPts val="1100"/>
              <a:buAutoNum type="arabicPeriod"/>
            </a:pPr>
            <a:r>
              <a:rPr b="1" lang="en" sz="1100"/>
              <a:t>Problem Generator:</a:t>
            </a:r>
            <a:r>
              <a:rPr lang="en" sz="1100"/>
              <a:t> Suggests exploratory actions for new learning.</a:t>
            </a:r>
            <a:endParaRPr sz="1100"/>
          </a:p>
          <a:p>
            <a:pPr indent="0" lvl="0" marL="0" rtl="0" algn="l">
              <a:lnSpc>
                <a:spcPct val="115000"/>
              </a:lnSpc>
              <a:spcBef>
                <a:spcPts val="1200"/>
              </a:spcBef>
              <a:spcAft>
                <a:spcPts val="0"/>
              </a:spcAft>
              <a:buNone/>
            </a:pPr>
            <a:r>
              <a:rPr b="1" lang="en" sz="1100"/>
              <a:t>Example – Automated Taxi:</a:t>
            </a:r>
            <a:endParaRPr b="1" sz="1100"/>
          </a:p>
          <a:p>
            <a:pPr indent="-298450" lvl="0" marL="457200" rtl="0" algn="l">
              <a:lnSpc>
                <a:spcPct val="115000"/>
              </a:lnSpc>
              <a:spcBef>
                <a:spcPts val="1200"/>
              </a:spcBef>
              <a:spcAft>
                <a:spcPts val="0"/>
              </a:spcAft>
              <a:buSzPts val="1100"/>
              <a:buChar char="●"/>
            </a:pPr>
            <a:r>
              <a:rPr b="1" lang="en" sz="1100"/>
              <a:t>Performance Element:</a:t>
            </a:r>
            <a:r>
              <a:rPr lang="en" sz="1100"/>
              <a:t> Drives based on existing knowledge.</a:t>
            </a:r>
            <a:endParaRPr sz="1100"/>
          </a:p>
          <a:p>
            <a:pPr indent="-298450" lvl="0" marL="457200" rtl="0" algn="l">
              <a:lnSpc>
                <a:spcPct val="115000"/>
              </a:lnSpc>
              <a:spcBef>
                <a:spcPts val="0"/>
              </a:spcBef>
              <a:spcAft>
                <a:spcPts val="0"/>
              </a:spcAft>
              <a:buSzPts val="1100"/>
              <a:buChar char="●"/>
            </a:pPr>
            <a:r>
              <a:rPr b="1" lang="en" sz="1100"/>
              <a:t>Critic:</a:t>
            </a:r>
            <a:r>
              <a:rPr lang="en" sz="1100"/>
              <a:t> Observes and gives feedback (e.g., bad driving leads to honking).</a:t>
            </a:r>
            <a:endParaRPr sz="1100"/>
          </a:p>
          <a:p>
            <a:pPr indent="-298450" lvl="0" marL="457200" rtl="0" algn="l">
              <a:lnSpc>
                <a:spcPct val="115000"/>
              </a:lnSpc>
              <a:spcBef>
                <a:spcPts val="0"/>
              </a:spcBef>
              <a:spcAft>
                <a:spcPts val="0"/>
              </a:spcAft>
              <a:buSzPts val="1100"/>
              <a:buChar char="●"/>
            </a:pPr>
            <a:r>
              <a:rPr b="1" lang="en" sz="1100"/>
              <a:t>Learning Element:</a:t>
            </a:r>
            <a:r>
              <a:rPr lang="en" sz="1100"/>
              <a:t> Updates driving rules (e.g., avoid risky maneuvers).</a:t>
            </a:r>
            <a:endParaRPr sz="1100"/>
          </a:p>
          <a:p>
            <a:pPr indent="-298450" lvl="0" marL="457200" rtl="0" algn="l">
              <a:lnSpc>
                <a:spcPct val="115000"/>
              </a:lnSpc>
              <a:spcBef>
                <a:spcPts val="0"/>
              </a:spcBef>
              <a:spcAft>
                <a:spcPts val="0"/>
              </a:spcAft>
              <a:buSzPts val="1100"/>
              <a:buChar char="●"/>
            </a:pPr>
            <a:r>
              <a:rPr b="1" lang="en" sz="1100"/>
              <a:t>Problem Generator:</a:t>
            </a:r>
            <a:r>
              <a:rPr lang="en" sz="1100"/>
              <a:t> Suggests tests (e.g., braking on different surfaces).</a:t>
            </a:r>
            <a:endParaRPr sz="1100"/>
          </a:p>
          <a:p>
            <a:pPr indent="0" lvl="0" marL="0" rtl="0" algn="l">
              <a:lnSpc>
                <a:spcPct val="115000"/>
              </a:lnSpc>
              <a:spcBef>
                <a:spcPts val="1200"/>
              </a:spcBef>
              <a:spcAft>
                <a:spcPts val="1200"/>
              </a:spcAft>
              <a:buNone/>
            </a:pPr>
            <a:r>
              <a:rPr b="1" lang="en" sz="1100"/>
              <a:t>Core Idea:</a:t>
            </a:r>
            <a:r>
              <a:rPr lang="en" sz="1100"/>
              <a:t> Learning agents improve by modifying their components based on feedback.</a:t>
            </a:r>
            <a:endParaRPr b="1" sz="13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53"/>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670" name="Google Shape;670;p53"/>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indent="0" lvl="0" marL="0" rtl="0" algn="l">
              <a:spcBef>
                <a:spcPts val="1000"/>
              </a:spcBef>
              <a:spcAft>
                <a:spcPts val="0"/>
              </a:spcAft>
              <a:buNone/>
            </a:pPr>
            <a:r>
              <a:rPr lang="en"/>
              <a:t>These are the well-known chatbots that allow us to interact with them according to our search history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In this case, AI brings the possibility of generating greater security, offering new operations and being aware of relevant market information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671" name="Google Shape;671;p53"/>
          <p:cNvCxnSpPr/>
          <p:nvPr/>
        </p:nvCxnSpPr>
        <p:spPr>
          <a:xfrm>
            <a:off x="5354575"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672" name="Google Shape;672;p53"/>
          <p:cNvCxnSpPr/>
          <p:nvPr/>
        </p:nvCxnSpPr>
        <p:spPr>
          <a:xfrm>
            <a:off x="3915584" y="258628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673" name="Google Shape;673;p53"/>
          <p:cNvCxnSpPr/>
          <p:nvPr/>
        </p:nvCxnSpPr>
        <p:spPr>
          <a:xfrm>
            <a:off x="2740950" y="3699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5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679" name="Google Shape;679;p5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(d)</a:t>
            </a: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It allows to know and recommend what the customer needs, predicting trends and making very detailed analysis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680" name="Google Shape;680;p54"/>
          <p:cNvCxnSpPr/>
          <p:nvPr/>
        </p:nvCxnSpPr>
        <p:spPr>
          <a:xfrm>
            <a:off x="2470800" y="26041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681" name="Google Shape;681;p54"/>
          <p:cNvCxnSpPr/>
          <p:nvPr/>
        </p:nvCxnSpPr>
        <p:spPr>
          <a:xfrm>
            <a:off x="276090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pic>
        <p:nvPicPr>
          <p:cNvPr id="686" name="Google Shape;686;p55"/>
          <p:cNvPicPr preferRelativeResize="0"/>
          <p:nvPr/>
        </p:nvPicPr>
        <p:blipFill>
          <a:blip r:embed="rId3">
            <a:alphaModFix/>
          </a:blip>
          <a:stretch>
            <a:fillRect/>
          </a:stretch>
        </p:blipFill>
        <p:spPr>
          <a:xfrm>
            <a:off x="1922856" y="396732"/>
            <a:ext cx="4937751" cy="405952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56"/>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sp>
        <p:nvSpPr>
          <p:cNvPr id="692" name="Google Shape;692;p56"/>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693" name="Google Shape;693;p56"/>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694" name="Google Shape;694;p56"/>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5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700" name="Google Shape;700;p5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AI makes our day-to-day life much easier, as machines can perform tasks that are difficult for us automatically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Fewer errors, since there is little human involvement and the tasks are performed automatically, the probability of error is greatly reduced</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701" name="Google Shape;701;p57"/>
          <p:cNvCxnSpPr/>
          <p:nvPr/>
        </p:nvCxnSpPr>
        <p:spPr>
          <a:xfrm>
            <a:off x="5068675" y="15032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702" name="Google Shape;702;p57"/>
          <p:cNvCxnSpPr/>
          <p:nvPr/>
        </p:nvCxnSpPr>
        <p:spPr>
          <a:xfrm>
            <a:off x="3961575" y="2603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703" name="Google Shape;703;p57"/>
          <p:cNvCxnSpPr/>
          <p:nvPr/>
        </p:nvCxnSpPr>
        <p:spPr>
          <a:xfrm>
            <a:off x="4295750" y="36865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2"/>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62" name="Google Shape;262;p22"/>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263" name="Google Shape;263;p22"/>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264" name="Google Shape;264;p22"/>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265" name="Google Shape;265;p22"/>
          <p:cNvSpPr txBox="1"/>
          <p:nvPr>
            <p:ph idx="3" type="title"/>
          </p:nvPr>
        </p:nvSpPr>
        <p:spPr>
          <a:xfrm>
            <a:off x="715100" y="22249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66" name="Google Shape;266;p22"/>
          <p:cNvSpPr txBox="1"/>
          <p:nvPr>
            <p:ph idx="4" type="subTitle"/>
          </p:nvPr>
        </p:nvSpPr>
        <p:spPr>
          <a:xfrm>
            <a:off x="2050814" y="22249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267" name="Google Shape;267;p22"/>
          <p:cNvSpPr txBox="1"/>
          <p:nvPr>
            <p:ph idx="5" type="title"/>
          </p:nvPr>
        </p:nvSpPr>
        <p:spPr>
          <a:xfrm>
            <a:off x="715100" y="29026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68" name="Google Shape;268;p22"/>
          <p:cNvSpPr txBox="1"/>
          <p:nvPr>
            <p:ph idx="6" type="subTitle"/>
          </p:nvPr>
        </p:nvSpPr>
        <p:spPr>
          <a:xfrm>
            <a:off x="2050814" y="29026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269" name="Google Shape;269;p22"/>
          <p:cNvSpPr txBox="1"/>
          <p:nvPr>
            <p:ph idx="7" type="title"/>
          </p:nvPr>
        </p:nvSpPr>
        <p:spPr>
          <a:xfrm>
            <a:off x="715100" y="35803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70" name="Google Shape;270;p22"/>
          <p:cNvSpPr txBox="1"/>
          <p:nvPr>
            <p:ph idx="8" type="subTitle"/>
          </p:nvPr>
        </p:nvSpPr>
        <p:spPr>
          <a:xfrm>
            <a:off x="2050814" y="35803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cxnSp>
        <p:nvCxnSpPr>
          <p:cNvPr id="271" name="Google Shape;271;p22"/>
          <p:cNvCxnSpPr/>
          <p:nvPr/>
        </p:nvCxnSpPr>
        <p:spPr>
          <a:xfrm>
            <a:off x="1259000" y="24660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272" name="Google Shape;272;p22"/>
          <p:cNvCxnSpPr/>
          <p:nvPr/>
        </p:nvCxnSpPr>
        <p:spPr>
          <a:xfrm>
            <a:off x="1259000" y="31435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273" name="Google Shape;273;p22"/>
          <p:cNvCxnSpPr/>
          <p:nvPr/>
        </p:nvCxnSpPr>
        <p:spPr>
          <a:xfrm>
            <a:off x="1259000" y="3821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58"/>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709" name="Google Shape;709;p58"/>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Increased accuracy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By reducing the likelihood of error, artificial intelligence provides high accuracy in decision making</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Decision making</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When making decisions, AI plays a fundamental role due to its agility in the search and connection of information and also the analysis of the data collected</a:t>
            </a:r>
            <a:endParaRPr/>
          </a:p>
        </p:txBody>
      </p:sp>
      <p:cxnSp>
        <p:nvCxnSpPr>
          <p:cNvPr id="710" name="Google Shape;710;p58"/>
          <p:cNvCxnSpPr/>
          <p:nvPr/>
        </p:nvCxnSpPr>
        <p:spPr>
          <a:xfrm>
            <a:off x="3735375" y="14959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711" name="Google Shape;711;p58"/>
          <p:cNvCxnSpPr/>
          <p:nvPr/>
        </p:nvCxnSpPr>
        <p:spPr>
          <a:xfrm>
            <a:off x="3364875" y="26115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59"/>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Disadvantages of artificial intelligence</a:t>
            </a:r>
            <a:endParaRPr/>
          </a:p>
        </p:txBody>
      </p:sp>
      <p:sp>
        <p:nvSpPr>
          <p:cNvPr id="717" name="Google Shape;717;p59"/>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As this is a new technology, the number of qualified professionals who can handle these tools is very limited</a:t>
            </a:r>
            <a:endParaRPr/>
          </a:p>
        </p:txBody>
      </p:sp>
      <p:cxnSp>
        <p:nvCxnSpPr>
          <p:cNvPr id="718" name="Google Shape;718;p59"/>
          <p:cNvCxnSpPr/>
          <p:nvPr/>
        </p:nvCxnSpPr>
        <p:spPr>
          <a:xfrm>
            <a:off x="4557550"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719" name="Google Shape;719;p59"/>
          <p:cNvCxnSpPr/>
          <p:nvPr/>
        </p:nvCxnSpPr>
        <p:spPr>
          <a:xfrm>
            <a:off x="5110150" y="28464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60"/>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60"/>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t/>
            </a:r>
            <a:endParaRPr/>
          </a:p>
        </p:txBody>
      </p:sp>
      <p:pic>
        <p:nvPicPr>
          <p:cNvPr id="726" name="Google Shape;726;p60"/>
          <p:cNvPicPr preferRelativeResize="0"/>
          <p:nvPr/>
        </p:nvPicPr>
        <p:blipFill>
          <a:blip r:embed="rId3">
            <a:alphaModFix/>
          </a:blip>
          <a:stretch>
            <a:fillRect/>
          </a:stretch>
        </p:blipFill>
        <p:spPr>
          <a:xfrm>
            <a:off x="2381053" y="206392"/>
            <a:ext cx="4812950" cy="48396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sp>
        <p:nvSpPr>
          <p:cNvPr id="731" name="Google Shape;731;p61"/>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cxnSp>
        <p:nvCxnSpPr>
          <p:cNvPr id="732" name="Google Shape;732;p61"/>
          <p:cNvCxnSpPr/>
          <p:nvPr/>
        </p:nvCxnSpPr>
        <p:spPr>
          <a:xfrm>
            <a:off x="3578325" y="1165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733" name="Google Shape;733;p61"/>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grpSp>
        <p:nvGrpSpPr>
          <p:cNvPr id="734" name="Google Shape;734;p61"/>
          <p:cNvGrpSpPr/>
          <p:nvPr/>
        </p:nvGrpSpPr>
        <p:grpSpPr>
          <a:xfrm>
            <a:off x="4902098" y="535097"/>
            <a:ext cx="3683753" cy="4073629"/>
            <a:chOff x="4825898" y="535097"/>
            <a:chExt cx="3683753" cy="4073629"/>
          </a:xfrm>
        </p:grpSpPr>
        <p:grpSp>
          <p:nvGrpSpPr>
            <p:cNvPr id="735" name="Google Shape;735;p61"/>
            <p:cNvGrpSpPr/>
            <p:nvPr/>
          </p:nvGrpSpPr>
          <p:grpSpPr>
            <a:xfrm>
              <a:off x="5416996" y="1013447"/>
              <a:ext cx="2303759" cy="3595278"/>
              <a:chOff x="5416996" y="1013447"/>
              <a:chExt cx="2303759" cy="3595278"/>
            </a:xfrm>
          </p:grpSpPr>
          <p:sp>
            <p:nvSpPr>
              <p:cNvPr id="736" name="Google Shape;736;p61"/>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1"/>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1"/>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1"/>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1"/>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1"/>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1"/>
              <p:cNvSpPr/>
              <p:nvPr/>
            </p:nvSpPr>
            <p:spPr>
              <a:xfrm>
                <a:off x="5467394" y="3094140"/>
                <a:ext cx="1566251" cy="207408"/>
              </a:xfrm>
              <a:custGeom>
                <a:rect b="b" l="l" r="r" t="t"/>
                <a:pathLst>
                  <a:path extrusionOk="0" h="4424" w="33408">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1"/>
              <p:cNvSpPr/>
              <p:nvPr/>
            </p:nvSpPr>
            <p:spPr>
              <a:xfrm>
                <a:off x="5513527" y="3126817"/>
                <a:ext cx="1474033" cy="142054"/>
              </a:xfrm>
              <a:custGeom>
                <a:rect b="b" l="l" r="r" t="t"/>
                <a:pathLst>
                  <a:path extrusionOk="0" h="3030" w="31441">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1"/>
              <p:cNvSpPr/>
              <p:nvPr/>
            </p:nvSpPr>
            <p:spPr>
              <a:xfrm>
                <a:off x="5467394" y="3027895"/>
                <a:ext cx="1566251" cy="169949"/>
              </a:xfrm>
              <a:custGeom>
                <a:rect b="b" l="l" r="r" t="t"/>
                <a:pathLst>
                  <a:path extrusionOk="0" h="3625" w="33408">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1"/>
              <p:cNvSpPr/>
              <p:nvPr/>
            </p:nvSpPr>
            <p:spPr>
              <a:xfrm>
                <a:off x="5467394" y="2144347"/>
                <a:ext cx="1566251" cy="968171"/>
              </a:xfrm>
              <a:custGeom>
                <a:rect b="b" l="l" r="r" t="t"/>
                <a:pathLst>
                  <a:path extrusionOk="0" h="20651" w="33408">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1"/>
              <p:cNvSpPr/>
              <p:nvPr/>
            </p:nvSpPr>
            <p:spPr>
              <a:xfrm>
                <a:off x="5715590" y="2565821"/>
                <a:ext cx="1069859" cy="405534"/>
              </a:xfrm>
              <a:custGeom>
                <a:rect b="b" l="l" r="r" t="t"/>
                <a:pathLst>
                  <a:path extrusionOk="0" h="8650" w="2282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1"/>
              <p:cNvSpPr/>
              <p:nvPr/>
            </p:nvSpPr>
            <p:spPr>
              <a:xfrm>
                <a:off x="5753518" y="2603796"/>
                <a:ext cx="994003" cy="329537"/>
              </a:xfrm>
              <a:custGeom>
                <a:rect b="b" l="l" r="r" t="t"/>
                <a:pathLst>
                  <a:path extrusionOk="0" h="7029" w="21202">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1"/>
              <p:cNvSpPr/>
              <p:nvPr/>
            </p:nvSpPr>
            <p:spPr>
              <a:xfrm>
                <a:off x="6462100" y="2646459"/>
                <a:ext cx="115378" cy="244258"/>
              </a:xfrm>
              <a:custGeom>
                <a:rect b="b" l="l" r="r" t="t"/>
                <a:pathLst>
                  <a:path extrusionOk="0" h="5210" w="2461">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1"/>
              <p:cNvSpPr/>
              <p:nvPr/>
            </p:nvSpPr>
            <p:spPr>
              <a:xfrm>
                <a:off x="5923561" y="2646459"/>
                <a:ext cx="115331" cy="244258"/>
              </a:xfrm>
              <a:custGeom>
                <a:rect b="b" l="l" r="r" t="t"/>
                <a:pathLst>
                  <a:path extrusionOk="0" h="5210" w="246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1"/>
              <p:cNvSpPr/>
              <p:nvPr/>
            </p:nvSpPr>
            <p:spPr>
              <a:xfrm>
                <a:off x="6005090" y="2200747"/>
                <a:ext cx="490860" cy="264886"/>
              </a:xfrm>
              <a:custGeom>
                <a:rect b="b" l="l" r="r" t="t"/>
                <a:pathLst>
                  <a:path extrusionOk="0" h="5650" w="1047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1"/>
              <p:cNvSpPr/>
              <p:nvPr/>
            </p:nvSpPr>
            <p:spPr>
              <a:xfrm>
                <a:off x="6005090" y="2307076"/>
                <a:ext cx="43273" cy="52274"/>
              </a:xfrm>
              <a:custGeom>
                <a:rect b="b" l="l" r="r" t="t"/>
                <a:pathLst>
                  <a:path extrusionOk="0" h="1115" w="923">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1"/>
              <p:cNvSpPr/>
              <p:nvPr/>
            </p:nvSpPr>
            <p:spPr>
              <a:xfrm>
                <a:off x="5740532" y="3606050"/>
                <a:ext cx="1020023" cy="549182"/>
              </a:xfrm>
              <a:custGeom>
                <a:rect b="b" l="l" r="r" t="t"/>
                <a:pathLst>
                  <a:path extrusionOk="0" h="11714" w="21757">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1"/>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1"/>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1"/>
              <p:cNvSpPr/>
              <p:nvPr/>
            </p:nvSpPr>
            <p:spPr>
              <a:xfrm>
                <a:off x="5425810" y="3259635"/>
                <a:ext cx="41632" cy="315519"/>
              </a:xfrm>
              <a:custGeom>
                <a:rect b="b" l="l" r="r" t="t"/>
                <a:pathLst>
                  <a:path extrusionOk="0" h="6730" w="888">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1"/>
              <p:cNvSpPr/>
              <p:nvPr/>
            </p:nvSpPr>
            <p:spPr>
              <a:xfrm>
                <a:off x="5666270" y="2236799"/>
                <a:ext cx="30614" cy="531741"/>
              </a:xfrm>
              <a:custGeom>
                <a:rect b="b" l="l" r="r" t="t"/>
                <a:pathLst>
                  <a:path extrusionOk="0" h="11342" w="653">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1"/>
              <p:cNvSpPr/>
              <p:nvPr/>
            </p:nvSpPr>
            <p:spPr>
              <a:xfrm>
                <a:off x="5647517" y="2682136"/>
                <a:ext cx="68120" cy="172856"/>
              </a:xfrm>
              <a:custGeom>
                <a:rect b="b" l="l" r="r" t="t"/>
                <a:pathLst>
                  <a:path extrusionOk="0" h="3687" w="1453">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1"/>
              <p:cNvSpPr/>
              <p:nvPr/>
            </p:nvSpPr>
            <p:spPr>
              <a:xfrm>
                <a:off x="5916294" y="1927938"/>
                <a:ext cx="211159" cy="147867"/>
              </a:xfrm>
              <a:custGeom>
                <a:rect b="b" l="l" r="r" t="t"/>
                <a:pathLst>
                  <a:path extrusionOk="0" h="3154" w="4504">
                    <a:moveTo>
                      <a:pt x="1" y="1"/>
                    </a:moveTo>
                    <a:lnTo>
                      <a:pt x="3404" y="3153"/>
                    </a:lnTo>
                    <a:lnTo>
                      <a:pt x="4503" y="3153"/>
                    </a:lnTo>
                    <a:lnTo>
                      <a:pt x="1101" y="1"/>
                    </a:lnTo>
                    <a:close/>
                  </a:path>
                </a:pathLst>
              </a:custGeom>
              <a:solidFill>
                <a:srgbClr val="F27C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1"/>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1"/>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1"/>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1"/>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1"/>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1"/>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1"/>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1"/>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1"/>
              <p:cNvSpPr/>
              <p:nvPr/>
            </p:nvSpPr>
            <p:spPr>
              <a:xfrm>
                <a:off x="6856945" y="1560238"/>
                <a:ext cx="108955" cy="72527"/>
              </a:xfrm>
              <a:custGeom>
                <a:rect b="b" l="l" r="r" t="t"/>
                <a:pathLst>
                  <a:path extrusionOk="0" h="1547" w="2324">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1"/>
              <p:cNvSpPr/>
              <p:nvPr/>
            </p:nvSpPr>
            <p:spPr>
              <a:xfrm>
                <a:off x="6527126" y="1555222"/>
                <a:ext cx="642853" cy="900332"/>
              </a:xfrm>
              <a:custGeom>
                <a:rect b="b" l="l" r="r" t="t"/>
                <a:pathLst>
                  <a:path extrusionOk="0" h="19204" w="13712">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1"/>
              <p:cNvSpPr/>
              <p:nvPr/>
            </p:nvSpPr>
            <p:spPr>
              <a:xfrm>
                <a:off x="6672556" y="1162253"/>
                <a:ext cx="300095" cy="345618"/>
              </a:xfrm>
              <a:custGeom>
                <a:rect b="b" l="l" r="r" t="t"/>
                <a:pathLst>
                  <a:path extrusionOk="0" h="7372" w="6401">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1"/>
              <p:cNvSpPr/>
              <p:nvPr/>
            </p:nvSpPr>
            <p:spPr>
              <a:xfrm>
                <a:off x="6663461" y="2426814"/>
                <a:ext cx="661653" cy="1827339"/>
              </a:xfrm>
              <a:custGeom>
                <a:rect b="b" l="l" r="r" t="t"/>
                <a:pathLst>
                  <a:path extrusionOk="0" h="38977" w="14113">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1"/>
              <p:cNvSpPr/>
              <p:nvPr/>
            </p:nvSpPr>
            <p:spPr>
              <a:xfrm>
                <a:off x="6663836" y="2621564"/>
                <a:ext cx="516973" cy="1632589"/>
              </a:xfrm>
              <a:custGeom>
                <a:rect b="b" l="l" r="r" t="t"/>
                <a:pathLst>
                  <a:path extrusionOk="0" h="34823" w="11027">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1"/>
              <p:cNvSpPr/>
              <p:nvPr/>
            </p:nvSpPr>
            <p:spPr>
              <a:xfrm>
                <a:off x="6702608" y="1247626"/>
                <a:ext cx="39944" cy="86264"/>
              </a:xfrm>
              <a:custGeom>
                <a:rect b="b" l="l" r="r" t="t"/>
                <a:pathLst>
                  <a:path extrusionOk="0" h="1840" w="852">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1"/>
              <p:cNvSpPr/>
              <p:nvPr/>
            </p:nvSpPr>
            <p:spPr>
              <a:xfrm>
                <a:off x="6697732" y="1285366"/>
                <a:ext cx="42569" cy="14159"/>
              </a:xfrm>
              <a:custGeom>
                <a:rect b="b" l="l" r="r" t="t"/>
                <a:pathLst>
                  <a:path extrusionOk="0" h="302" w="908">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1"/>
              <p:cNvSpPr/>
              <p:nvPr/>
            </p:nvSpPr>
            <p:spPr>
              <a:xfrm>
                <a:off x="6611703" y="1021418"/>
                <a:ext cx="318801" cy="399251"/>
              </a:xfrm>
              <a:custGeom>
                <a:rect b="b" l="l" r="r" t="t"/>
                <a:pathLst>
                  <a:path extrusionOk="0" h="8516" w="680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1"/>
              <p:cNvSpPr/>
              <p:nvPr/>
            </p:nvSpPr>
            <p:spPr>
              <a:xfrm>
                <a:off x="6668712" y="1494368"/>
                <a:ext cx="152368" cy="141257"/>
              </a:xfrm>
              <a:custGeom>
                <a:rect b="b" l="l" r="r" t="t"/>
                <a:pathLst>
                  <a:path extrusionOk="0" h="3013" w="325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1"/>
              <p:cNvSpPr/>
              <p:nvPr/>
            </p:nvSpPr>
            <p:spPr>
              <a:xfrm>
                <a:off x="6856945" y="1515043"/>
                <a:ext cx="99578" cy="105767"/>
              </a:xfrm>
              <a:custGeom>
                <a:rect b="b" l="l" r="r" t="t"/>
                <a:pathLst>
                  <a:path extrusionOk="0" h="2256" w="2124">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1"/>
              <p:cNvSpPr/>
              <p:nvPr/>
            </p:nvSpPr>
            <p:spPr>
              <a:xfrm>
                <a:off x="6717423" y="1361363"/>
                <a:ext cx="177966" cy="364793"/>
              </a:xfrm>
              <a:custGeom>
                <a:rect b="b" l="l" r="r" t="t"/>
                <a:pathLst>
                  <a:path extrusionOk="0" h="7781" w="3796">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1"/>
              <p:cNvSpPr/>
              <p:nvPr/>
            </p:nvSpPr>
            <p:spPr>
              <a:xfrm>
                <a:off x="6878276" y="1510261"/>
                <a:ext cx="39897" cy="32255"/>
              </a:xfrm>
              <a:custGeom>
                <a:rect b="b" l="l" r="r" t="t"/>
                <a:pathLst>
                  <a:path extrusionOk="0" h="688" w="851">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1"/>
              <p:cNvSpPr/>
              <p:nvPr/>
            </p:nvSpPr>
            <p:spPr>
              <a:xfrm>
                <a:off x="6692997" y="1494228"/>
                <a:ext cx="26114" cy="29677"/>
              </a:xfrm>
              <a:custGeom>
                <a:rect b="b" l="l" r="r" t="t"/>
                <a:pathLst>
                  <a:path extrusionOk="0" h="633" w="557">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1"/>
              <p:cNvSpPr/>
              <p:nvPr/>
            </p:nvSpPr>
            <p:spPr>
              <a:xfrm>
                <a:off x="6395340" y="2175290"/>
                <a:ext cx="349790" cy="417442"/>
              </a:xfrm>
              <a:custGeom>
                <a:rect b="b" l="l" r="r" t="t"/>
                <a:pathLst>
                  <a:path extrusionOk="0" h="8904" w="7461">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1"/>
              <p:cNvSpPr/>
              <p:nvPr/>
            </p:nvSpPr>
            <p:spPr>
              <a:xfrm>
                <a:off x="6395527" y="2020437"/>
                <a:ext cx="145195" cy="180966"/>
              </a:xfrm>
              <a:custGeom>
                <a:rect b="b" l="l" r="r" t="t"/>
                <a:pathLst>
                  <a:path extrusionOk="0" h="3860" w="3097">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1"/>
              <p:cNvSpPr/>
              <p:nvPr/>
            </p:nvSpPr>
            <p:spPr>
              <a:xfrm>
                <a:off x="6400778" y="2020437"/>
                <a:ext cx="139944" cy="55368"/>
              </a:xfrm>
              <a:custGeom>
                <a:rect b="b" l="l" r="r" t="t"/>
                <a:pathLst>
                  <a:path extrusionOk="0" h="1181" w="2985">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61"/>
              <p:cNvSpPr/>
              <p:nvPr/>
            </p:nvSpPr>
            <p:spPr>
              <a:xfrm>
                <a:off x="6535753" y="2027516"/>
                <a:ext cx="73277" cy="27989"/>
              </a:xfrm>
              <a:custGeom>
                <a:rect b="b" l="l" r="r" t="t"/>
                <a:pathLst>
                  <a:path extrusionOk="0" h="597" w="1563">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1"/>
              <p:cNvSpPr/>
              <p:nvPr/>
            </p:nvSpPr>
            <p:spPr>
              <a:xfrm>
                <a:off x="6380572" y="1598588"/>
                <a:ext cx="271965" cy="447259"/>
              </a:xfrm>
              <a:custGeom>
                <a:rect b="b" l="l" r="r" t="t"/>
                <a:pathLst>
                  <a:path extrusionOk="0" h="9540" w="580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1"/>
              <p:cNvSpPr/>
              <p:nvPr/>
            </p:nvSpPr>
            <p:spPr>
              <a:xfrm>
                <a:off x="6448739" y="2020437"/>
                <a:ext cx="30614" cy="20113"/>
              </a:xfrm>
              <a:custGeom>
                <a:rect b="b" l="l" r="r" t="t"/>
                <a:pathLst>
                  <a:path extrusionOk="0" h="429" w="653">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1"/>
              <p:cNvSpPr/>
              <p:nvPr/>
            </p:nvSpPr>
            <p:spPr>
              <a:xfrm>
                <a:off x="6721173" y="2576369"/>
                <a:ext cx="134740" cy="111112"/>
              </a:xfrm>
              <a:custGeom>
                <a:rect b="b" l="l" r="r" t="t"/>
                <a:pathLst>
                  <a:path extrusionOk="0" h="2370" w="2874">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1"/>
              <p:cNvSpPr/>
              <p:nvPr/>
            </p:nvSpPr>
            <p:spPr>
              <a:xfrm>
                <a:off x="6686386" y="2543177"/>
                <a:ext cx="178763" cy="138069"/>
              </a:xfrm>
              <a:custGeom>
                <a:rect b="b" l="l" r="r" t="t"/>
                <a:pathLst>
                  <a:path extrusionOk="0" h="2945" w="3813">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1"/>
              <p:cNvSpPr/>
              <p:nvPr/>
            </p:nvSpPr>
            <p:spPr>
              <a:xfrm>
                <a:off x="6669649" y="2276931"/>
                <a:ext cx="2532" cy="4594"/>
              </a:xfrm>
              <a:custGeom>
                <a:rect b="b" l="l" r="r" t="t"/>
                <a:pathLst>
                  <a:path extrusionOk="0" h="98" w="54">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1"/>
              <p:cNvSpPr/>
              <p:nvPr/>
            </p:nvSpPr>
            <p:spPr>
              <a:xfrm>
                <a:off x="7064916" y="2168960"/>
                <a:ext cx="92827" cy="88842"/>
              </a:xfrm>
              <a:custGeom>
                <a:rect b="b" l="l" r="r" t="t"/>
                <a:pathLst>
                  <a:path extrusionOk="0" h="1895" w="198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1"/>
              <p:cNvSpPr/>
              <p:nvPr/>
            </p:nvSpPr>
            <p:spPr>
              <a:xfrm>
                <a:off x="7046069" y="2097558"/>
                <a:ext cx="57853" cy="82513"/>
              </a:xfrm>
              <a:custGeom>
                <a:rect b="b" l="l" r="r" t="t"/>
                <a:pathLst>
                  <a:path extrusionOk="0" h="1760" w="1234">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1"/>
              <p:cNvSpPr/>
              <p:nvPr/>
            </p:nvSpPr>
            <p:spPr>
              <a:xfrm>
                <a:off x="6571290" y="1705527"/>
                <a:ext cx="266480" cy="750073"/>
              </a:xfrm>
              <a:custGeom>
                <a:rect b="b" l="l" r="r" t="t"/>
                <a:pathLst>
                  <a:path extrusionOk="0" h="15999" w="5684">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1"/>
              <p:cNvSpPr/>
              <p:nvPr/>
            </p:nvSpPr>
            <p:spPr>
              <a:xfrm>
                <a:off x="6714422" y="2336612"/>
                <a:ext cx="469481" cy="158697"/>
              </a:xfrm>
              <a:custGeom>
                <a:rect b="b" l="l" r="r" t="t"/>
                <a:pathLst>
                  <a:path extrusionOk="0" h="3385" w="10014">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1"/>
              <p:cNvSpPr/>
              <p:nvPr/>
            </p:nvSpPr>
            <p:spPr>
              <a:xfrm>
                <a:off x="7221784" y="2376181"/>
                <a:ext cx="27567" cy="81951"/>
              </a:xfrm>
              <a:custGeom>
                <a:rect b="b" l="l" r="r" t="t"/>
                <a:pathLst>
                  <a:path extrusionOk="0" h="1748" w="588">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1"/>
              <p:cNvSpPr/>
              <p:nvPr/>
            </p:nvSpPr>
            <p:spPr>
              <a:xfrm>
                <a:off x="7127504" y="2462070"/>
                <a:ext cx="95312" cy="183498"/>
              </a:xfrm>
              <a:custGeom>
                <a:rect b="b" l="l" r="r" t="t"/>
                <a:pathLst>
                  <a:path extrusionOk="0" h="3914" w="2033">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1"/>
              <p:cNvSpPr/>
              <p:nvPr/>
            </p:nvSpPr>
            <p:spPr>
              <a:xfrm>
                <a:off x="6876260" y="2561508"/>
                <a:ext cx="194656" cy="126911"/>
              </a:xfrm>
              <a:custGeom>
                <a:rect b="b" l="l" r="r" t="t"/>
                <a:pathLst>
                  <a:path extrusionOk="0" h="2707" w="4152">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61"/>
              <p:cNvSpPr/>
              <p:nvPr/>
            </p:nvSpPr>
            <p:spPr>
              <a:xfrm>
                <a:off x="7028816" y="2357522"/>
                <a:ext cx="691376" cy="1249372"/>
              </a:xfrm>
              <a:custGeom>
                <a:rect b="b" l="l" r="r" t="t"/>
                <a:pathLst>
                  <a:path extrusionOk="0" h="26649" w="14747">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1"/>
              <p:cNvSpPr/>
              <p:nvPr/>
            </p:nvSpPr>
            <p:spPr>
              <a:xfrm>
                <a:off x="7084700" y="2670088"/>
                <a:ext cx="391797" cy="742853"/>
              </a:xfrm>
              <a:custGeom>
                <a:rect b="b" l="l" r="r" t="t"/>
                <a:pathLst>
                  <a:path extrusionOk="0" h="15845" w="8357">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1"/>
              <p:cNvSpPr/>
              <p:nvPr/>
            </p:nvSpPr>
            <p:spPr>
              <a:xfrm>
                <a:off x="7033551" y="2436331"/>
                <a:ext cx="73934" cy="382186"/>
              </a:xfrm>
              <a:custGeom>
                <a:rect b="b" l="l" r="r" t="t"/>
                <a:pathLst>
                  <a:path extrusionOk="0" h="8152" w="1577">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1"/>
              <p:cNvSpPr/>
              <p:nvPr/>
            </p:nvSpPr>
            <p:spPr>
              <a:xfrm>
                <a:off x="6944850" y="2916033"/>
                <a:ext cx="304642" cy="1305725"/>
              </a:xfrm>
              <a:custGeom>
                <a:rect b="b" l="l" r="r" t="t"/>
                <a:pathLst>
                  <a:path extrusionOk="0" h="27851" w="6498">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1"/>
              <p:cNvSpPr/>
              <p:nvPr/>
            </p:nvSpPr>
            <p:spPr>
              <a:xfrm>
                <a:off x="7091310" y="2817017"/>
                <a:ext cx="276654" cy="250868"/>
              </a:xfrm>
              <a:custGeom>
                <a:rect b="b" l="l" r="r" t="t"/>
                <a:pathLst>
                  <a:path extrusionOk="0" h="5351" w="5901">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1"/>
              <p:cNvSpPr/>
              <p:nvPr/>
            </p:nvSpPr>
            <p:spPr>
              <a:xfrm>
                <a:off x="7442460" y="3309518"/>
                <a:ext cx="88702" cy="130005"/>
              </a:xfrm>
              <a:custGeom>
                <a:rect b="b" l="l" r="r" t="t"/>
                <a:pathLst>
                  <a:path extrusionOk="0" h="2773" w="1892">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1"/>
              <p:cNvSpPr/>
              <p:nvPr/>
            </p:nvSpPr>
            <p:spPr>
              <a:xfrm>
                <a:off x="7226942" y="3492594"/>
                <a:ext cx="77919" cy="104829"/>
              </a:xfrm>
              <a:custGeom>
                <a:rect b="b" l="l" r="r" t="t"/>
                <a:pathLst>
                  <a:path extrusionOk="0" h="2236" w="1662">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1"/>
              <p:cNvSpPr/>
              <p:nvPr/>
            </p:nvSpPr>
            <p:spPr>
              <a:xfrm>
                <a:off x="6885731" y="3496767"/>
                <a:ext cx="115190" cy="359354"/>
              </a:xfrm>
              <a:custGeom>
                <a:rect b="b" l="l" r="r" t="t"/>
                <a:pathLst>
                  <a:path extrusionOk="0" h="7665" w="2457">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1"/>
              <p:cNvSpPr/>
              <p:nvPr/>
            </p:nvSpPr>
            <p:spPr>
              <a:xfrm>
                <a:off x="7195249" y="3675717"/>
                <a:ext cx="59963" cy="252275"/>
              </a:xfrm>
              <a:custGeom>
                <a:rect b="b" l="l" r="r" t="t"/>
                <a:pathLst>
                  <a:path extrusionOk="0" h="5381" w="1279">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1"/>
              <p:cNvSpPr/>
              <p:nvPr/>
            </p:nvSpPr>
            <p:spPr>
              <a:xfrm>
                <a:off x="7140959" y="4249090"/>
                <a:ext cx="179982" cy="250212"/>
              </a:xfrm>
              <a:custGeom>
                <a:rect b="b" l="l" r="r" t="t"/>
                <a:pathLst>
                  <a:path extrusionOk="0" h="5337" w="3839">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1"/>
              <p:cNvSpPr/>
              <p:nvPr/>
            </p:nvSpPr>
            <p:spPr>
              <a:xfrm>
                <a:off x="7140959" y="4249090"/>
                <a:ext cx="136897" cy="29864"/>
              </a:xfrm>
              <a:custGeom>
                <a:rect b="b" l="l" r="r" t="t"/>
                <a:pathLst>
                  <a:path extrusionOk="0" h="637" w="292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61"/>
              <p:cNvSpPr/>
              <p:nvPr/>
            </p:nvSpPr>
            <p:spPr>
              <a:xfrm>
                <a:off x="7203407" y="4461562"/>
                <a:ext cx="350119" cy="145570"/>
              </a:xfrm>
              <a:custGeom>
                <a:rect b="b" l="l" r="r" t="t"/>
                <a:pathLst>
                  <a:path extrusionOk="0" h="3105" w="7468">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61"/>
              <p:cNvSpPr/>
              <p:nvPr/>
            </p:nvSpPr>
            <p:spPr>
              <a:xfrm>
                <a:off x="7073120" y="2371352"/>
                <a:ext cx="32865" cy="31927"/>
              </a:xfrm>
              <a:custGeom>
                <a:rect b="b" l="l" r="r" t="t"/>
                <a:pathLst>
                  <a:path extrusionOk="0" h="681" w="701">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61"/>
              <p:cNvSpPr/>
              <p:nvPr/>
            </p:nvSpPr>
            <p:spPr>
              <a:xfrm>
                <a:off x="6838801" y="2423532"/>
                <a:ext cx="29302" cy="55603"/>
              </a:xfrm>
              <a:custGeom>
                <a:rect b="b" l="l" r="r" t="t"/>
                <a:pathLst>
                  <a:path extrusionOk="0" h="1186" w="625">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1"/>
              <p:cNvSpPr/>
              <p:nvPr/>
            </p:nvSpPr>
            <p:spPr>
              <a:xfrm>
                <a:off x="6711562" y="2357522"/>
                <a:ext cx="480264" cy="145617"/>
              </a:xfrm>
              <a:custGeom>
                <a:rect b="b" l="l" r="r" t="t"/>
                <a:pathLst>
                  <a:path extrusionOk="0" h="3106" w="10244">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1"/>
              <p:cNvSpPr/>
              <p:nvPr/>
            </p:nvSpPr>
            <p:spPr>
              <a:xfrm>
                <a:off x="7009688" y="1575475"/>
                <a:ext cx="203236" cy="446743"/>
              </a:xfrm>
              <a:custGeom>
                <a:rect b="b" l="l" r="r" t="t"/>
                <a:pathLst>
                  <a:path extrusionOk="0" h="9529" w="4335">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1"/>
              <p:cNvSpPr/>
              <p:nvPr/>
            </p:nvSpPr>
            <p:spPr>
              <a:xfrm>
                <a:off x="7106500" y="1766943"/>
                <a:ext cx="96390" cy="22597"/>
              </a:xfrm>
              <a:custGeom>
                <a:rect b="b" l="l" r="r" t="t"/>
                <a:pathLst>
                  <a:path extrusionOk="0" h="482" w="2056">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1"/>
              <p:cNvSpPr/>
              <p:nvPr/>
            </p:nvSpPr>
            <p:spPr>
              <a:xfrm>
                <a:off x="7105094" y="1807074"/>
                <a:ext cx="29630" cy="161229"/>
              </a:xfrm>
              <a:custGeom>
                <a:rect b="b" l="l" r="r" t="t"/>
                <a:pathLst>
                  <a:path extrusionOk="0" h="3439" w="632">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61"/>
              <p:cNvSpPr/>
              <p:nvPr/>
            </p:nvSpPr>
            <p:spPr>
              <a:xfrm>
                <a:off x="7094686" y="1777492"/>
                <a:ext cx="9517" cy="187014"/>
              </a:xfrm>
              <a:custGeom>
                <a:rect b="b" l="l" r="r" t="t"/>
                <a:pathLst>
                  <a:path extrusionOk="0" h="3989" w="203">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61"/>
              <p:cNvSpPr/>
              <p:nvPr/>
            </p:nvSpPr>
            <p:spPr>
              <a:xfrm>
                <a:off x="7148413" y="1626717"/>
                <a:ext cx="245946" cy="471075"/>
              </a:xfrm>
              <a:custGeom>
                <a:rect b="b" l="l" r="r" t="t"/>
                <a:pathLst>
                  <a:path extrusionOk="0" h="10048" w="5246">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1"/>
              <p:cNvSpPr/>
              <p:nvPr/>
            </p:nvSpPr>
            <p:spPr>
              <a:xfrm>
                <a:off x="7118174" y="1842283"/>
                <a:ext cx="101923" cy="238304"/>
              </a:xfrm>
              <a:custGeom>
                <a:rect b="b" l="l" r="r" t="t"/>
                <a:pathLst>
                  <a:path extrusionOk="0" h="5083" w="2174">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1"/>
              <p:cNvSpPr/>
              <p:nvPr/>
            </p:nvSpPr>
            <p:spPr>
              <a:xfrm>
                <a:off x="7179684" y="1815748"/>
                <a:ext cx="24051" cy="61604"/>
              </a:xfrm>
              <a:custGeom>
                <a:rect b="b" l="l" r="r" t="t"/>
                <a:pathLst>
                  <a:path extrusionOk="0" h="1314" w="513">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61"/>
              <p:cNvSpPr/>
              <p:nvPr/>
            </p:nvSpPr>
            <p:spPr>
              <a:xfrm>
                <a:off x="7118174" y="1842283"/>
                <a:ext cx="87436" cy="197985"/>
              </a:xfrm>
              <a:custGeom>
                <a:rect b="b" l="l" r="r" t="t"/>
                <a:pathLst>
                  <a:path extrusionOk="0" h="4223" w="1865">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1"/>
              <p:cNvSpPr/>
              <p:nvPr/>
            </p:nvSpPr>
            <p:spPr>
              <a:xfrm>
                <a:off x="7294593" y="1382647"/>
                <a:ext cx="209705" cy="281295"/>
              </a:xfrm>
              <a:custGeom>
                <a:rect b="b" l="l" r="r" t="t"/>
                <a:pathLst>
                  <a:path extrusionOk="0" h="6000" w="4473">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61"/>
              <p:cNvSpPr/>
              <p:nvPr/>
            </p:nvSpPr>
            <p:spPr>
              <a:xfrm>
                <a:off x="7277387" y="1376552"/>
                <a:ext cx="103423" cy="244539"/>
              </a:xfrm>
              <a:custGeom>
                <a:rect b="b" l="l" r="r" t="t"/>
                <a:pathLst>
                  <a:path extrusionOk="0" h="5216" w="2206">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61"/>
              <p:cNvSpPr/>
              <p:nvPr/>
            </p:nvSpPr>
            <p:spPr>
              <a:xfrm>
                <a:off x="7406595" y="1432390"/>
                <a:ext cx="35631" cy="40038"/>
              </a:xfrm>
              <a:custGeom>
                <a:rect b="b" l="l" r="r" t="t"/>
                <a:pathLst>
                  <a:path extrusionOk="0" h="854" w="76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61"/>
              <p:cNvSpPr/>
              <p:nvPr/>
            </p:nvSpPr>
            <p:spPr>
              <a:xfrm>
                <a:off x="7410768" y="1436046"/>
                <a:ext cx="27286" cy="32724"/>
              </a:xfrm>
              <a:custGeom>
                <a:rect b="b" l="l" r="r" t="t"/>
                <a:pathLst>
                  <a:path extrusionOk="0" h="698" w="582">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1"/>
              <p:cNvSpPr/>
              <p:nvPr/>
            </p:nvSpPr>
            <p:spPr>
              <a:xfrm>
                <a:off x="7342038" y="1397321"/>
                <a:ext cx="23347" cy="52837"/>
              </a:xfrm>
              <a:custGeom>
                <a:rect b="b" l="l" r="r" t="t"/>
                <a:pathLst>
                  <a:path extrusionOk="0" h="1127" w="498">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1"/>
              <p:cNvSpPr/>
              <p:nvPr/>
            </p:nvSpPr>
            <p:spPr>
              <a:xfrm>
                <a:off x="7395015" y="1498822"/>
                <a:ext cx="85420" cy="59259"/>
              </a:xfrm>
              <a:custGeom>
                <a:rect b="b" l="l" r="r" t="t"/>
                <a:pathLst>
                  <a:path extrusionOk="0" h="1264" w="1822">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1"/>
              <p:cNvSpPr/>
              <p:nvPr/>
            </p:nvSpPr>
            <p:spPr>
              <a:xfrm>
                <a:off x="7383904" y="1529811"/>
                <a:ext cx="85420" cy="59213"/>
              </a:xfrm>
              <a:custGeom>
                <a:rect b="b" l="l" r="r" t="t"/>
                <a:pathLst>
                  <a:path extrusionOk="0" h="1263" w="1822">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61"/>
              <p:cNvSpPr/>
              <p:nvPr/>
            </p:nvSpPr>
            <p:spPr>
              <a:xfrm>
                <a:off x="7372793" y="1560707"/>
                <a:ext cx="85326" cy="58134"/>
              </a:xfrm>
              <a:custGeom>
                <a:rect b="b" l="l" r="r" t="t"/>
                <a:pathLst>
                  <a:path extrusionOk="0" h="1240" w="182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61"/>
              <p:cNvSpPr/>
              <p:nvPr/>
            </p:nvSpPr>
            <p:spPr>
              <a:xfrm>
                <a:off x="7367870" y="1590571"/>
                <a:ext cx="80450" cy="58181"/>
              </a:xfrm>
              <a:custGeom>
                <a:rect b="b" l="l" r="r" t="t"/>
                <a:pathLst>
                  <a:path extrusionOk="0" h="1241" w="1716">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61"/>
              <p:cNvSpPr/>
              <p:nvPr/>
            </p:nvSpPr>
            <p:spPr>
              <a:xfrm>
                <a:off x="6721361" y="1361363"/>
                <a:ext cx="157525" cy="153868"/>
              </a:xfrm>
              <a:custGeom>
                <a:rect b="b" l="l" r="r" t="t"/>
                <a:pathLst>
                  <a:path extrusionOk="0" h="3282" w="336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1"/>
              <p:cNvSpPr/>
              <p:nvPr/>
            </p:nvSpPr>
            <p:spPr>
              <a:xfrm>
                <a:off x="6896936" y="1195164"/>
                <a:ext cx="47820" cy="206611"/>
              </a:xfrm>
              <a:custGeom>
                <a:rect b="b" l="l" r="r" t="t"/>
                <a:pathLst>
                  <a:path extrusionOk="0" h="4407" w="102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1"/>
              <p:cNvSpPr/>
              <p:nvPr/>
            </p:nvSpPr>
            <p:spPr>
              <a:xfrm>
                <a:off x="6911985" y="1432155"/>
                <a:ext cx="15893" cy="51383"/>
              </a:xfrm>
              <a:custGeom>
                <a:rect b="b" l="l" r="r" t="t"/>
                <a:pathLst>
                  <a:path extrusionOk="0" h="1096" w="339">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1"/>
              <p:cNvSpPr/>
              <p:nvPr/>
            </p:nvSpPr>
            <p:spPr>
              <a:xfrm>
                <a:off x="6930879" y="1220059"/>
                <a:ext cx="13737" cy="39288"/>
              </a:xfrm>
              <a:custGeom>
                <a:rect b="b" l="l" r="r" t="t"/>
                <a:pathLst>
                  <a:path extrusionOk="0" h="838" w="293">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61"/>
              <p:cNvSpPr/>
              <p:nvPr/>
            </p:nvSpPr>
            <p:spPr>
              <a:xfrm>
                <a:off x="6842927" y="1233889"/>
                <a:ext cx="15987" cy="38678"/>
              </a:xfrm>
              <a:custGeom>
                <a:rect b="b" l="l" r="r" t="t"/>
                <a:pathLst>
                  <a:path extrusionOk="0" h="825" w="341">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61"/>
              <p:cNvSpPr/>
              <p:nvPr/>
            </p:nvSpPr>
            <p:spPr>
              <a:xfrm>
                <a:off x="6908000" y="1192820"/>
                <a:ext cx="55415" cy="25035"/>
              </a:xfrm>
              <a:custGeom>
                <a:rect b="b" l="l" r="r" t="t"/>
                <a:pathLst>
                  <a:path extrusionOk="0" h="534" w="1182">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1"/>
              <p:cNvSpPr/>
              <p:nvPr/>
            </p:nvSpPr>
            <p:spPr>
              <a:xfrm>
                <a:off x="6804483" y="1188366"/>
                <a:ext cx="68402" cy="55274"/>
              </a:xfrm>
              <a:custGeom>
                <a:rect b="b" l="l" r="r" t="t"/>
                <a:pathLst>
                  <a:path extrusionOk="0" h="1179" w="1459">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1"/>
              <p:cNvSpPr/>
              <p:nvPr/>
            </p:nvSpPr>
            <p:spPr>
              <a:xfrm>
                <a:off x="6714141" y="1162253"/>
                <a:ext cx="248712" cy="154900"/>
              </a:xfrm>
              <a:custGeom>
                <a:rect b="b" l="l" r="r" t="t"/>
                <a:pathLst>
                  <a:path extrusionOk="0" h="3304" w="5305">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1"/>
              <p:cNvSpPr/>
              <p:nvPr/>
            </p:nvSpPr>
            <p:spPr>
              <a:xfrm>
                <a:off x="7251508" y="3088373"/>
                <a:ext cx="158744" cy="203564"/>
              </a:xfrm>
              <a:custGeom>
                <a:rect b="b" l="l" r="r" t="t"/>
                <a:pathLst>
                  <a:path extrusionOk="0" h="4342" w="3386">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1"/>
              <p:cNvSpPr/>
              <p:nvPr/>
            </p:nvSpPr>
            <p:spPr>
              <a:xfrm>
                <a:off x="6618079" y="1015088"/>
                <a:ext cx="56962" cy="82560"/>
              </a:xfrm>
              <a:custGeom>
                <a:rect b="b" l="l" r="r" t="t"/>
                <a:pathLst>
                  <a:path extrusionOk="0" h="1761" w="1215">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61"/>
              <p:cNvSpPr/>
              <p:nvPr/>
            </p:nvSpPr>
            <p:spPr>
              <a:xfrm>
                <a:off x="6714235" y="1072566"/>
                <a:ext cx="271778" cy="236991"/>
              </a:xfrm>
              <a:custGeom>
                <a:rect b="b" l="l" r="r" t="t"/>
                <a:pathLst>
                  <a:path extrusionOk="0" h="5055" w="5797">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61"/>
              <p:cNvSpPr/>
              <p:nvPr/>
            </p:nvSpPr>
            <p:spPr>
              <a:xfrm>
                <a:off x="6868197" y="1411199"/>
                <a:ext cx="63526" cy="11486"/>
              </a:xfrm>
              <a:custGeom>
                <a:rect b="b" l="l" r="r" t="t"/>
                <a:pathLst>
                  <a:path extrusionOk="0" h="245" w="1355">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61"/>
              <p:cNvSpPr/>
              <p:nvPr/>
            </p:nvSpPr>
            <p:spPr>
              <a:xfrm>
                <a:off x="7204647" y="4585097"/>
                <a:ext cx="347634" cy="22035"/>
              </a:xfrm>
              <a:custGeom>
                <a:rect b="b" l="l" r="r" t="t"/>
                <a:pathLst>
                  <a:path extrusionOk="0" h="470" w="7415">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61"/>
              <p:cNvSpPr/>
              <p:nvPr/>
            </p:nvSpPr>
            <p:spPr>
              <a:xfrm>
                <a:off x="6939833" y="2366851"/>
                <a:ext cx="175950" cy="7407"/>
              </a:xfrm>
              <a:custGeom>
                <a:rect b="b" l="l" r="r" t="t"/>
                <a:pathLst>
                  <a:path extrusionOk="0" h="158" w="3753">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61"/>
              <p:cNvSpPr/>
              <p:nvPr/>
            </p:nvSpPr>
            <p:spPr>
              <a:xfrm>
                <a:off x="6856851" y="2178524"/>
                <a:ext cx="8439" cy="206189"/>
              </a:xfrm>
              <a:custGeom>
                <a:rect b="b" l="l" r="r" t="t"/>
                <a:pathLst>
                  <a:path extrusionOk="0" h="4398" w="18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1"/>
              <p:cNvSpPr/>
              <p:nvPr/>
            </p:nvSpPr>
            <p:spPr>
              <a:xfrm>
                <a:off x="6744333" y="2004684"/>
                <a:ext cx="100891" cy="380030"/>
              </a:xfrm>
              <a:custGeom>
                <a:rect b="b" l="l" r="r" t="t"/>
                <a:pathLst>
                  <a:path extrusionOk="0" h="8106" w="2152">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61"/>
              <p:cNvSpPr/>
              <p:nvPr/>
            </p:nvSpPr>
            <p:spPr>
              <a:xfrm>
                <a:off x="7160697" y="3298782"/>
                <a:ext cx="55040" cy="345149"/>
              </a:xfrm>
              <a:custGeom>
                <a:rect b="b" l="l" r="r" t="t"/>
                <a:pathLst>
                  <a:path extrusionOk="0" h="7362" w="1174">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61"/>
              <p:cNvSpPr/>
              <p:nvPr/>
            </p:nvSpPr>
            <p:spPr>
              <a:xfrm>
                <a:off x="6819439" y="1554893"/>
                <a:ext cx="137881" cy="171965"/>
              </a:xfrm>
              <a:custGeom>
                <a:rect b="b" l="l" r="r" t="t"/>
                <a:pathLst>
                  <a:path extrusionOk="0" h="3668" w="2941">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61"/>
              <p:cNvSpPr/>
              <p:nvPr/>
            </p:nvSpPr>
            <p:spPr>
              <a:xfrm>
                <a:off x="6886950" y="1725358"/>
                <a:ext cx="176794" cy="648573"/>
              </a:xfrm>
              <a:custGeom>
                <a:rect b="b" l="l" r="r" t="t"/>
                <a:pathLst>
                  <a:path extrusionOk="0" h="13834" w="3771">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1"/>
              <p:cNvSpPr/>
              <p:nvPr/>
            </p:nvSpPr>
            <p:spPr>
              <a:xfrm>
                <a:off x="6667915" y="1493665"/>
                <a:ext cx="153868" cy="142710"/>
              </a:xfrm>
              <a:custGeom>
                <a:rect b="b" l="l" r="r" t="t"/>
                <a:pathLst>
                  <a:path extrusionOk="0" h="3044" w="3282">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1"/>
              <p:cNvSpPr/>
              <p:nvPr/>
            </p:nvSpPr>
            <p:spPr>
              <a:xfrm>
                <a:off x="6663883" y="1555315"/>
                <a:ext cx="152603" cy="98875"/>
              </a:xfrm>
              <a:custGeom>
                <a:rect b="b" l="l" r="r" t="t"/>
                <a:pathLst>
                  <a:path extrusionOk="0" h="2109" w="3255">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61"/>
              <p:cNvSpPr/>
              <p:nvPr/>
            </p:nvSpPr>
            <p:spPr>
              <a:xfrm>
                <a:off x="6611796" y="1067081"/>
                <a:ext cx="298735" cy="353588"/>
              </a:xfrm>
              <a:custGeom>
                <a:rect b="b" l="l" r="r" t="t"/>
                <a:pathLst>
                  <a:path extrusionOk="0" h="7542" w="6372">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61"/>
              <p:cNvSpPr/>
              <p:nvPr/>
            </p:nvSpPr>
            <p:spPr>
              <a:xfrm>
                <a:off x="7008797" y="1575850"/>
                <a:ext cx="96015" cy="500611"/>
              </a:xfrm>
              <a:custGeom>
                <a:rect b="b" l="l" r="r" t="t"/>
                <a:pathLst>
                  <a:path extrusionOk="0" h="10678" w="2048">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1"/>
              <p:cNvSpPr/>
              <p:nvPr/>
            </p:nvSpPr>
            <p:spPr>
              <a:xfrm>
                <a:off x="6539410" y="1603979"/>
                <a:ext cx="113503" cy="430616"/>
              </a:xfrm>
              <a:custGeom>
                <a:rect b="b" l="l" r="r" t="t"/>
                <a:pathLst>
                  <a:path extrusionOk="0" h="9185" w="2421">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1"/>
              <p:cNvSpPr/>
              <p:nvPr/>
            </p:nvSpPr>
            <p:spPr>
              <a:xfrm>
                <a:off x="6380572" y="1598588"/>
                <a:ext cx="153353" cy="447259"/>
              </a:xfrm>
              <a:custGeom>
                <a:rect b="b" l="l" r="r" t="t"/>
                <a:pathLst>
                  <a:path extrusionOk="0" h="9540" w="327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1"/>
              <p:cNvSpPr/>
              <p:nvPr/>
            </p:nvSpPr>
            <p:spPr>
              <a:xfrm>
                <a:off x="6477384" y="1736094"/>
                <a:ext cx="20253" cy="279795"/>
              </a:xfrm>
              <a:custGeom>
                <a:rect b="b" l="l" r="r" t="t"/>
                <a:pathLst>
                  <a:path extrusionOk="0" h="5968" w="432">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1"/>
              <p:cNvSpPr/>
              <p:nvPr/>
            </p:nvSpPr>
            <p:spPr>
              <a:xfrm>
                <a:off x="6426142" y="1670224"/>
                <a:ext cx="56728" cy="351056"/>
              </a:xfrm>
              <a:custGeom>
                <a:rect b="b" l="l" r="r" t="t"/>
                <a:pathLst>
                  <a:path extrusionOk="0" h="7488" w="121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1"/>
              <p:cNvSpPr/>
              <p:nvPr/>
            </p:nvSpPr>
            <p:spPr>
              <a:xfrm>
                <a:off x="6637066" y="2206138"/>
                <a:ext cx="72387" cy="165167"/>
              </a:xfrm>
              <a:custGeom>
                <a:rect b="b" l="l" r="r" t="t"/>
                <a:pathLst>
                  <a:path extrusionOk="0" h="3523" w="1544">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1"/>
              <p:cNvSpPr/>
              <p:nvPr/>
            </p:nvSpPr>
            <p:spPr>
              <a:xfrm>
                <a:off x="7306782" y="1626717"/>
                <a:ext cx="87577" cy="40975"/>
              </a:xfrm>
              <a:custGeom>
                <a:rect b="b" l="l" r="r" t="t"/>
                <a:pathLst>
                  <a:path extrusionOk="0" h="874" w="1868">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1"/>
              <p:cNvSpPr/>
              <p:nvPr/>
            </p:nvSpPr>
            <p:spPr>
              <a:xfrm>
                <a:off x="6389104" y="1013447"/>
                <a:ext cx="1331651" cy="3595278"/>
              </a:xfrm>
              <a:custGeom>
                <a:rect b="b" l="l" r="r" t="t"/>
                <a:pathLst>
                  <a:path extrusionOk="0" h="76687" w="28404">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61"/>
            <p:cNvGrpSpPr/>
            <p:nvPr/>
          </p:nvGrpSpPr>
          <p:grpSpPr>
            <a:xfrm>
              <a:off x="4825898" y="1492688"/>
              <a:ext cx="1147199" cy="637372"/>
              <a:chOff x="315275" y="3124950"/>
              <a:chExt cx="658175" cy="365675"/>
            </a:xfrm>
          </p:grpSpPr>
          <p:sp>
            <p:nvSpPr>
              <p:cNvPr id="859" name="Google Shape;859;p6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6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6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61"/>
            <p:cNvGrpSpPr/>
            <p:nvPr/>
          </p:nvGrpSpPr>
          <p:grpSpPr>
            <a:xfrm>
              <a:off x="7112551" y="535097"/>
              <a:ext cx="1397100" cy="760518"/>
              <a:chOff x="238125" y="2409350"/>
              <a:chExt cx="760575" cy="414000"/>
            </a:xfrm>
          </p:grpSpPr>
          <p:sp>
            <p:nvSpPr>
              <p:cNvPr id="866" name="Google Shape;866;p61"/>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61"/>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61"/>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61"/>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1"/>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1"/>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61"/>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61"/>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61"/>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61"/>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61"/>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1"/>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8" name="Google Shape;878;p61"/>
          <p:cNvSpPr txBox="1"/>
          <p:nvPr/>
        </p:nvSpPr>
        <p:spPr>
          <a:xfrm>
            <a:off x="730800" y="3410450"/>
            <a:ext cx="3744600" cy="6891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Golos Text"/>
              <a:ea typeface="Golos Text"/>
              <a:cs typeface="Golos Text"/>
              <a:sym typeface="Golos Tex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62"/>
          <p:cNvSpPr txBox="1"/>
          <p:nvPr>
            <p:ph idx="4294967295" type="ctrTitle"/>
          </p:nvPr>
        </p:nvSpPr>
        <p:spPr>
          <a:xfrm>
            <a:off x="715100" y="714150"/>
            <a:ext cx="4652400" cy="18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 back,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Day 2 - Intro to AI</a:t>
            </a:r>
            <a:endParaRPr/>
          </a:p>
        </p:txBody>
      </p:sp>
      <p:grpSp>
        <p:nvGrpSpPr>
          <p:cNvPr id="884" name="Google Shape;884;p62"/>
          <p:cNvGrpSpPr/>
          <p:nvPr/>
        </p:nvGrpSpPr>
        <p:grpSpPr>
          <a:xfrm>
            <a:off x="6507498" y="2917498"/>
            <a:ext cx="3524464" cy="4496740"/>
            <a:chOff x="6483100" y="2237750"/>
            <a:chExt cx="898250" cy="1146075"/>
          </a:xfrm>
        </p:grpSpPr>
        <p:sp>
          <p:nvSpPr>
            <p:cNvPr id="885" name="Google Shape;885;p62"/>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2"/>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2"/>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62"/>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2"/>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2"/>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2"/>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2"/>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2"/>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2"/>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2"/>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2"/>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2"/>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2"/>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2"/>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2"/>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2"/>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2"/>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2"/>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2"/>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62"/>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62"/>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2"/>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2"/>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2"/>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2"/>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2"/>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2"/>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62"/>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62"/>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2"/>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2"/>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2"/>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2"/>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2"/>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2"/>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2"/>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2"/>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62"/>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62"/>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2"/>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2"/>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2"/>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2"/>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2"/>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62"/>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62"/>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2"/>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2"/>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2"/>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2"/>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62"/>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62"/>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2"/>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2"/>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2"/>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2"/>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62"/>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62"/>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2"/>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2"/>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2"/>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2"/>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2"/>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2"/>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2"/>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2"/>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62"/>
          <p:cNvGrpSpPr/>
          <p:nvPr/>
        </p:nvGrpSpPr>
        <p:grpSpPr>
          <a:xfrm>
            <a:off x="6710076" y="961685"/>
            <a:ext cx="1718823" cy="935599"/>
            <a:chOff x="238125" y="2409350"/>
            <a:chExt cx="760575" cy="414000"/>
          </a:xfrm>
        </p:grpSpPr>
        <p:sp>
          <p:nvSpPr>
            <p:cNvPr id="953" name="Google Shape;953;p62"/>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2"/>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2"/>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62"/>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62"/>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2"/>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2"/>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2"/>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2"/>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2"/>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2"/>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2"/>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62"/>
          <p:cNvGrpSpPr/>
          <p:nvPr/>
        </p:nvGrpSpPr>
        <p:grpSpPr>
          <a:xfrm>
            <a:off x="5464073" y="2460613"/>
            <a:ext cx="1147199" cy="637372"/>
            <a:chOff x="315275" y="3124950"/>
            <a:chExt cx="658175" cy="365675"/>
          </a:xfrm>
        </p:grpSpPr>
        <p:sp>
          <p:nvSpPr>
            <p:cNvPr id="966" name="Google Shape;966;p62"/>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2"/>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2"/>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2"/>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2"/>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2"/>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62"/>
          <p:cNvGrpSpPr/>
          <p:nvPr/>
        </p:nvGrpSpPr>
        <p:grpSpPr>
          <a:xfrm flipH="1">
            <a:off x="6333399" y="714161"/>
            <a:ext cx="744001" cy="413322"/>
            <a:chOff x="315275" y="3124950"/>
            <a:chExt cx="658175" cy="365675"/>
          </a:xfrm>
        </p:grpSpPr>
        <p:sp>
          <p:nvSpPr>
            <p:cNvPr id="973" name="Google Shape;973;p62"/>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2"/>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2"/>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2"/>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2"/>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2"/>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 name="Google Shape;979;p62"/>
          <p:cNvSpPr/>
          <p:nvPr/>
        </p:nvSpPr>
        <p:spPr>
          <a:xfrm>
            <a:off x="7151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
        <p:nvSpPr>
          <p:cNvPr id="980" name="Google Shape;980;p62"/>
          <p:cNvSpPr txBox="1"/>
          <p:nvPr>
            <p:ph idx="4294967295" type="ctrTitle"/>
          </p:nvPr>
        </p:nvSpPr>
        <p:spPr>
          <a:xfrm>
            <a:off x="1596600" y="4090100"/>
            <a:ext cx="4652400" cy="76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Search Strategies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sp>
        <p:nvSpPr>
          <p:cNvPr id="985" name="Google Shape;985;p63"/>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p>
            <a:pPr indent="0" lvl="0" marL="0" rtl="0" algn="l">
              <a:spcBef>
                <a:spcPts val="2400"/>
              </a:spcBef>
              <a:spcAft>
                <a:spcPts val="0"/>
              </a:spcAft>
              <a:buNone/>
            </a:pPr>
            <a:r>
              <a:rPr b="1" lang="en" sz="2300">
                <a:solidFill>
                  <a:srgbClr val="000000"/>
                </a:solidFill>
                <a:latin typeface="Arial"/>
                <a:ea typeface="Arial"/>
                <a:cs typeface="Arial"/>
                <a:sym typeface="Arial"/>
              </a:rPr>
              <a:t>Search Algorithms in AI</a:t>
            </a:r>
            <a:endParaRPr b="1" sz="2300">
              <a:solidFill>
                <a:srgbClr val="000000"/>
              </a:solidFill>
              <a:latin typeface="Arial"/>
              <a:ea typeface="Arial"/>
              <a:cs typeface="Arial"/>
              <a:sym typeface="Arial"/>
            </a:endParaRPr>
          </a:p>
          <a:p>
            <a:pPr indent="0" lvl="0" marL="0" rtl="0" algn="ctr">
              <a:spcBef>
                <a:spcPts val="600"/>
              </a:spcBef>
              <a:spcAft>
                <a:spcPts val="0"/>
              </a:spcAft>
              <a:buNone/>
            </a:pPr>
            <a:r>
              <a:t/>
            </a:r>
            <a:endParaRPr/>
          </a:p>
        </p:txBody>
      </p:sp>
      <p:sp>
        <p:nvSpPr>
          <p:cNvPr id="986" name="Google Shape;986;p63"/>
          <p:cNvSpPr txBox="1"/>
          <p:nvPr>
            <p:ph idx="1" type="subTitle"/>
          </p:nvPr>
        </p:nvSpPr>
        <p:spPr>
          <a:xfrm>
            <a:off x="918900" y="1416425"/>
            <a:ext cx="7306200" cy="33618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i="1" lang="en" sz="1400">
                <a:solidFill>
                  <a:srgbClr val="000000"/>
                </a:solidFill>
                <a:latin typeface="Golos Text Medium"/>
                <a:ea typeface="Golos Text Medium"/>
                <a:cs typeface="Golos Text Medium"/>
                <a:sym typeface="Golos Text Medium"/>
              </a:rPr>
              <a:t>Artificial Intelligence </a:t>
            </a:r>
            <a:r>
              <a:rPr lang="en" sz="1400">
                <a:solidFill>
                  <a:srgbClr val="000000"/>
                </a:solidFill>
                <a:latin typeface="Golos Text Medium"/>
                <a:ea typeface="Golos Text Medium"/>
                <a:cs typeface="Golos Text Medium"/>
                <a:sym typeface="Golos Text Medium"/>
              </a:rPr>
              <a:t>is the study of building agents that act rationally. Most of the time, these agents perform some kind of search algorithm in the background in order to achieve their tasks. </a:t>
            </a:r>
            <a:endParaRPr sz="1400">
              <a:solidFill>
                <a:srgbClr val="000000"/>
              </a:solidFill>
              <a:latin typeface="Golos Text Medium"/>
              <a:ea typeface="Golos Text Medium"/>
              <a:cs typeface="Golos Text Medium"/>
              <a:sym typeface="Golos Text Medium"/>
            </a:endParaRPr>
          </a:p>
          <a:p>
            <a:pPr indent="-317500" lvl="0" marL="457200" rtl="0" algn="l">
              <a:lnSpc>
                <a:spcPct val="115000"/>
              </a:lnSpc>
              <a:spcBef>
                <a:spcPts val="1200"/>
              </a:spcBef>
              <a:spcAft>
                <a:spcPts val="0"/>
              </a:spcAft>
              <a:buClr>
                <a:srgbClr val="000000"/>
              </a:buClr>
              <a:buSzPts val="1400"/>
              <a:buFont typeface="Golos Text Medium"/>
              <a:buChar char="●"/>
            </a:pPr>
            <a:r>
              <a:rPr lang="en" sz="1400">
                <a:solidFill>
                  <a:srgbClr val="000000"/>
                </a:solidFill>
                <a:latin typeface="Golos Text Medium"/>
                <a:ea typeface="Golos Text Medium"/>
                <a:cs typeface="Golos Text Medium"/>
                <a:sym typeface="Golos Text Medium"/>
              </a:rPr>
              <a:t>A search problem consists of: </a:t>
            </a:r>
            <a:br>
              <a:rPr lang="en" sz="1400">
                <a:solidFill>
                  <a:srgbClr val="000000"/>
                </a:solidFill>
                <a:latin typeface="Golos Text Medium"/>
                <a:ea typeface="Golos Text Medium"/>
                <a:cs typeface="Golos Text Medium"/>
                <a:sym typeface="Golos Text Medium"/>
              </a:rPr>
            </a:br>
            <a:endParaRPr sz="1400">
              <a:solidFill>
                <a:srgbClr val="000000"/>
              </a:solidFill>
              <a:latin typeface="Golos Text Medium"/>
              <a:ea typeface="Golos Text Medium"/>
              <a:cs typeface="Golos Text Medium"/>
              <a:sym typeface="Golos Text Medium"/>
            </a:endParaRPr>
          </a:p>
          <a:p>
            <a:pPr indent="-317500" lvl="1" marL="914400" rtl="0" algn="l">
              <a:lnSpc>
                <a:spcPct val="115000"/>
              </a:lnSpc>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A State Space. Set of all possible states where you can be.</a:t>
            </a:r>
            <a:endParaRPr>
              <a:solidFill>
                <a:srgbClr val="000000"/>
              </a:solidFill>
              <a:latin typeface="Golos Text Medium"/>
              <a:ea typeface="Golos Text Medium"/>
              <a:cs typeface="Golos Text Medium"/>
              <a:sym typeface="Golos Text Medium"/>
            </a:endParaRPr>
          </a:p>
          <a:p>
            <a:pPr indent="-317500" lvl="1" marL="914400" rtl="0" algn="l">
              <a:lnSpc>
                <a:spcPct val="115000"/>
              </a:lnSpc>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A Start State. The state from where the search begins.</a:t>
            </a:r>
            <a:endParaRPr>
              <a:solidFill>
                <a:srgbClr val="000000"/>
              </a:solidFill>
              <a:latin typeface="Golos Text Medium"/>
              <a:ea typeface="Golos Text Medium"/>
              <a:cs typeface="Golos Text Medium"/>
              <a:sym typeface="Golos Text Medium"/>
            </a:endParaRPr>
          </a:p>
          <a:p>
            <a:pPr indent="-317500" lvl="1" marL="914400" rtl="0" algn="l">
              <a:lnSpc>
                <a:spcPct val="115000"/>
              </a:lnSpc>
              <a:spcBef>
                <a:spcPts val="0"/>
              </a:spcBef>
              <a:spcAft>
                <a:spcPts val="0"/>
              </a:spcAft>
              <a:buClr>
                <a:srgbClr val="000000"/>
              </a:buClr>
              <a:buSzPts val="1400"/>
              <a:buFont typeface="Arial"/>
              <a:buChar char="○"/>
            </a:pPr>
            <a:r>
              <a:rPr lang="en">
                <a:solidFill>
                  <a:srgbClr val="000000"/>
                </a:solidFill>
                <a:latin typeface="Golos Text Medium"/>
                <a:ea typeface="Golos Text Medium"/>
                <a:cs typeface="Golos Text Medium"/>
                <a:sym typeface="Golos Text Medium"/>
              </a:rPr>
              <a:t>A Goal State. A function that looks at the current state returns whether or not it is the goal state.</a:t>
            </a:r>
            <a:endParaRPr>
              <a:solidFill>
                <a:srgbClr val="000000"/>
              </a:solidFill>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Clr>
                <a:srgbClr val="000000"/>
              </a:buClr>
              <a:buSzPts val="1400"/>
              <a:buFont typeface="Arial"/>
              <a:buChar char="●"/>
            </a:pPr>
            <a:r>
              <a:rPr lang="en" sz="1400">
                <a:solidFill>
                  <a:srgbClr val="000000"/>
                </a:solidFill>
                <a:latin typeface="Golos Text Medium"/>
                <a:ea typeface="Golos Text Medium"/>
                <a:cs typeface="Golos Text Medium"/>
                <a:sym typeface="Golos Text Medium"/>
              </a:rPr>
              <a:t>The Solution to a search problem is a sequence of actions, called the plan that transforms the start state to the goal state.</a:t>
            </a:r>
            <a:endParaRPr sz="1400">
              <a:solidFill>
                <a:srgbClr val="000000"/>
              </a:solidFill>
              <a:latin typeface="Golos Text Medium"/>
              <a:ea typeface="Golos Text Medium"/>
              <a:cs typeface="Golos Text Medium"/>
              <a:sym typeface="Golos Text Medium"/>
            </a:endParaRPr>
          </a:p>
          <a:p>
            <a:pPr indent="-317500" lvl="0" marL="457200" rtl="0" algn="l">
              <a:lnSpc>
                <a:spcPct val="115000"/>
              </a:lnSpc>
              <a:spcBef>
                <a:spcPts val="0"/>
              </a:spcBef>
              <a:spcAft>
                <a:spcPts val="0"/>
              </a:spcAft>
              <a:buClr>
                <a:srgbClr val="000000"/>
              </a:buClr>
              <a:buSzPts val="1400"/>
              <a:buFont typeface="Golos Text Medium"/>
              <a:buChar char="●"/>
            </a:pPr>
            <a:r>
              <a:rPr lang="en" sz="1400">
                <a:solidFill>
                  <a:srgbClr val="000000"/>
                </a:solidFill>
                <a:latin typeface="Golos Text Medium"/>
                <a:ea typeface="Golos Text Medium"/>
                <a:cs typeface="Golos Text Medium"/>
                <a:sym typeface="Golos Text Medium"/>
              </a:rPr>
              <a:t>This plan is achieved through search algorithms.</a:t>
            </a:r>
            <a:endParaRPr sz="1400">
              <a:solidFill>
                <a:srgbClr val="000000"/>
              </a:solidFill>
              <a:latin typeface="Golos Text Medium"/>
              <a:ea typeface="Golos Text Medium"/>
              <a:cs typeface="Golos Text Medium"/>
              <a:sym typeface="Golos Text Medium"/>
            </a:endParaRPr>
          </a:p>
          <a:p>
            <a:pPr indent="0" lvl="0" marL="0" rtl="0" algn="ctr">
              <a:spcBef>
                <a:spcPts val="1200"/>
              </a:spcBef>
              <a:spcAft>
                <a:spcPts val="0"/>
              </a:spcAft>
              <a:buNone/>
            </a:pPr>
            <a:r>
              <a:t/>
            </a:r>
            <a:endParaRPr sz="1400">
              <a:latin typeface="Golos Text Medium"/>
              <a:ea typeface="Golos Text Medium"/>
              <a:cs typeface="Golos Text Medium"/>
              <a:sym typeface="Golos Text Medium"/>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64"/>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992" name="Google Shape;992;p64"/>
          <p:cNvPicPr preferRelativeResize="0"/>
          <p:nvPr/>
        </p:nvPicPr>
        <p:blipFill>
          <a:blip r:embed="rId3">
            <a:alphaModFix/>
          </a:blip>
          <a:stretch>
            <a:fillRect/>
          </a:stretch>
        </p:blipFill>
        <p:spPr>
          <a:xfrm>
            <a:off x="1649800" y="407475"/>
            <a:ext cx="5723000" cy="38431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sp>
        <p:nvSpPr>
          <p:cNvPr id="997" name="Google Shape;997;p65"/>
          <p:cNvSpPr txBox="1"/>
          <p:nvPr>
            <p:ph idx="1" type="subTitle"/>
          </p:nvPr>
        </p:nvSpPr>
        <p:spPr>
          <a:xfrm>
            <a:off x="795650" y="1130825"/>
            <a:ext cx="7306200" cy="3361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400">
                <a:solidFill>
                  <a:srgbClr val="000000"/>
                </a:solidFill>
              </a:rPr>
              <a:t>Search algorithms can be primarily divided into two types.</a:t>
            </a:r>
            <a:endParaRPr sz="1400">
              <a:solidFill>
                <a:srgbClr val="000000"/>
              </a:solidFill>
            </a:endParaRPr>
          </a:p>
          <a:p>
            <a:pPr indent="0" lvl="0" marL="0" rtl="0" algn="ctr">
              <a:spcBef>
                <a:spcPts val="1200"/>
              </a:spcBef>
              <a:spcAft>
                <a:spcPts val="0"/>
              </a:spcAft>
              <a:buNone/>
            </a:pPr>
            <a:r>
              <a:t/>
            </a:r>
            <a:endParaRPr i="1" sz="1400">
              <a:solidFill>
                <a:srgbClr val="000000"/>
              </a:solidFill>
              <a:latin typeface="Golos Text Medium"/>
              <a:ea typeface="Golos Text Medium"/>
              <a:cs typeface="Golos Text Medium"/>
              <a:sym typeface="Golos Text Medium"/>
            </a:endParaRPr>
          </a:p>
        </p:txBody>
      </p:sp>
      <p:sp>
        <p:nvSpPr>
          <p:cNvPr id="998" name="Google Shape;998;p65"/>
          <p:cNvSpPr txBox="1"/>
          <p:nvPr>
            <p:ph type="title"/>
          </p:nvPr>
        </p:nvSpPr>
        <p:spPr>
          <a:xfrm>
            <a:off x="720000" y="575975"/>
            <a:ext cx="7704000" cy="63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000000"/>
                </a:solidFill>
                <a:latin typeface="Arial"/>
                <a:ea typeface="Arial"/>
                <a:cs typeface="Arial"/>
                <a:sym typeface="Arial"/>
              </a:rPr>
              <a:t>Types of search algorithms:</a:t>
            </a:r>
            <a:endParaRPr b="1" sz="2300">
              <a:solidFill>
                <a:srgbClr val="000000"/>
              </a:solidFill>
              <a:latin typeface="Arial"/>
              <a:ea typeface="Arial"/>
              <a:cs typeface="Arial"/>
              <a:sym typeface="Arial"/>
            </a:endParaRPr>
          </a:p>
        </p:txBody>
      </p:sp>
      <p:pic>
        <p:nvPicPr>
          <p:cNvPr descr="Categories of search algorithms in AI" id="999" name="Google Shape;999;p65"/>
          <p:cNvPicPr preferRelativeResize="0"/>
          <p:nvPr/>
        </p:nvPicPr>
        <p:blipFill>
          <a:blip r:embed="rId3">
            <a:alphaModFix/>
          </a:blip>
          <a:stretch>
            <a:fillRect/>
          </a:stretch>
        </p:blipFill>
        <p:spPr>
          <a:xfrm>
            <a:off x="795650" y="2016300"/>
            <a:ext cx="6930850" cy="24763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
        <p:nvSpPr>
          <p:cNvPr id="1004" name="Google Shape;1004;p66"/>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Uninformed Search Algorithms:</a:t>
            </a:r>
            <a:endParaRPr sz="2500"/>
          </a:p>
          <a:p>
            <a:pPr indent="0" lvl="0" marL="0" rtl="0" algn="l">
              <a:spcBef>
                <a:spcPts val="0"/>
              </a:spcBef>
              <a:spcAft>
                <a:spcPts val="0"/>
              </a:spcAft>
              <a:buNone/>
            </a:pPr>
            <a:r>
              <a:t/>
            </a:r>
            <a:endParaRPr sz="2500"/>
          </a:p>
        </p:txBody>
      </p:sp>
      <p:sp>
        <p:nvSpPr>
          <p:cNvPr id="1005" name="Google Shape;1005;p66"/>
          <p:cNvSpPr txBox="1"/>
          <p:nvPr>
            <p:ph idx="1" type="subTitle"/>
          </p:nvPr>
        </p:nvSpPr>
        <p:spPr>
          <a:xfrm>
            <a:off x="720000" y="1209225"/>
            <a:ext cx="6790500" cy="3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rgbClr val="000000"/>
                </a:solidFill>
              </a:rPr>
              <a:t>The search algorithms in this section have </a:t>
            </a:r>
            <a:r>
              <a:rPr b="1" lang="en" sz="1400">
                <a:solidFill>
                  <a:srgbClr val="000000"/>
                </a:solidFill>
              </a:rPr>
              <a:t>no additional information</a:t>
            </a:r>
            <a:r>
              <a:rPr lang="en" sz="1400">
                <a:solidFill>
                  <a:srgbClr val="000000"/>
                </a:solidFill>
              </a:rPr>
              <a:t> on the </a:t>
            </a:r>
            <a:r>
              <a:rPr b="1" lang="en" sz="1400">
                <a:solidFill>
                  <a:srgbClr val="000000"/>
                </a:solidFill>
              </a:rPr>
              <a:t>goal node</a:t>
            </a:r>
            <a:r>
              <a:rPr lang="en" sz="1400">
                <a:solidFill>
                  <a:srgbClr val="000000"/>
                </a:solidFill>
              </a:rPr>
              <a:t> other than the one provided in the problem definition.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The plans to reach the goal state from the start state differ only by the order and/or length of actions.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Uninformed search is also called Blind search. These algorithms can only generate the successors and differentiate between the goal state and non goal state.</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The following uninformed search algorithms are discussed in this section.</a:t>
            </a:r>
            <a:endParaRPr sz="1400">
              <a:solidFill>
                <a:srgbClr val="000000"/>
              </a:solidFill>
            </a:endParaRPr>
          </a:p>
          <a:p>
            <a:pPr indent="-298450" lvl="0" marL="457200" rtl="0" algn="l">
              <a:lnSpc>
                <a:spcPct val="115000"/>
              </a:lnSpc>
              <a:spcBef>
                <a:spcPts val="1200"/>
              </a:spcBef>
              <a:spcAft>
                <a:spcPts val="0"/>
              </a:spcAft>
              <a:buClr>
                <a:srgbClr val="000000"/>
              </a:buClr>
              <a:buSzPts val="1100"/>
              <a:buFont typeface="Arial"/>
              <a:buAutoNum type="arabicPeriod"/>
            </a:pPr>
            <a:r>
              <a:rPr lang="en" sz="1400">
                <a:solidFill>
                  <a:srgbClr val="000000"/>
                </a:solidFill>
              </a:rPr>
              <a:t>Depth First Search</a:t>
            </a:r>
            <a:endParaRPr sz="1400">
              <a:solidFill>
                <a:srgbClr val="000000"/>
              </a:solidFill>
            </a:endParaRPr>
          </a:p>
          <a:p>
            <a:pPr indent="-298450" lvl="0" marL="457200" rtl="0" algn="l">
              <a:lnSpc>
                <a:spcPct val="115000"/>
              </a:lnSpc>
              <a:spcBef>
                <a:spcPts val="0"/>
              </a:spcBef>
              <a:spcAft>
                <a:spcPts val="0"/>
              </a:spcAft>
              <a:buClr>
                <a:srgbClr val="000000"/>
              </a:buClr>
              <a:buSzPts val="1100"/>
              <a:buFont typeface="Arial"/>
              <a:buAutoNum type="arabicPeriod"/>
            </a:pPr>
            <a:r>
              <a:rPr lang="en" sz="1400">
                <a:solidFill>
                  <a:srgbClr val="000000"/>
                </a:solidFill>
              </a:rPr>
              <a:t>Breadth First Search</a:t>
            </a:r>
            <a:endParaRPr sz="1400">
              <a:solidFill>
                <a:srgbClr val="000000"/>
              </a:solidFill>
            </a:endParaRPr>
          </a:p>
          <a:p>
            <a:pPr indent="-298450" lvl="0" marL="457200" rtl="0" algn="l">
              <a:lnSpc>
                <a:spcPct val="115000"/>
              </a:lnSpc>
              <a:spcBef>
                <a:spcPts val="0"/>
              </a:spcBef>
              <a:spcAft>
                <a:spcPts val="0"/>
              </a:spcAft>
              <a:buClr>
                <a:srgbClr val="000000"/>
              </a:buClr>
              <a:buSzPts val="1100"/>
              <a:buFont typeface="Arial"/>
              <a:buAutoNum type="arabicPeriod"/>
            </a:pPr>
            <a:r>
              <a:rPr lang="en" sz="1400">
                <a:solidFill>
                  <a:srgbClr val="000000"/>
                </a:solidFill>
              </a:rPr>
              <a:t>Uniform Cost Search</a:t>
            </a:r>
            <a:endParaRPr sz="1400">
              <a:solidFill>
                <a:srgbClr val="000000"/>
              </a:solidFill>
            </a:endParaRPr>
          </a:p>
          <a:p>
            <a:pPr indent="0" lvl="0" marL="0" rtl="0" algn="l">
              <a:spcBef>
                <a:spcPts val="1200"/>
              </a:spcBef>
              <a:spcAft>
                <a:spcPts val="0"/>
              </a:spcAft>
              <a:buNone/>
            </a:pPr>
            <a:r>
              <a:t/>
            </a:r>
            <a:endParaRPr sz="1400">
              <a:solidFill>
                <a:srgbClr val="000000"/>
              </a:solidFill>
            </a:endParaRPr>
          </a:p>
          <a:p>
            <a:pPr indent="0" lvl="0" marL="0" rtl="0" algn="l">
              <a:spcBef>
                <a:spcPts val="0"/>
              </a:spcBef>
              <a:spcAft>
                <a:spcPts val="0"/>
              </a:spcAft>
              <a:buNone/>
            </a:pPr>
            <a:r>
              <a:t/>
            </a:r>
            <a:endParaRPr sz="14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9" name="Shape 1009"/>
        <p:cNvGrpSpPr/>
        <p:nvPr/>
      </p:nvGrpSpPr>
      <p:grpSpPr>
        <a:xfrm>
          <a:off x="0" y="0"/>
          <a:ext cx="0" cy="0"/>
          <a:chOff x="0" y="0"/>
          <a:chExt cx="0" cy="0"/>
        </a:xfrm>
      </p:grpSpPr>
      <p:sp>
        <p:nvSpPr>
          <p:cNvPr id="1010" name="Google Shape;1010;p67"/>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011" name="Google Shape;1011;p67"/>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600">
                <a:latin typeface="Golos Text"/>
                <a:ea typeface="Golos Text"/>
                <a:cs typeface="Golos Text"/>
                <a:sym typeface="Golos Text"/>
              </a:rPr>
              <a:t>Introduction to Breadth-First Search (BFS)</a:t>
            </a:r>
            <a:br>
              <a:rPr b="1" lang="en" sz="1600">
                <a:latin typeface="Golos Text"/>
                <a:ea typeface="Golos Text"/>
                <a:cs typeface="Golos Text"/>
                <a:sym typeface="Golos Text"/>
              </a:rPr>
            </a:br>
            <a:endParaRPr b="1" sz="1600">
              <a:latin typeface="Golos Text"/>
              <a:ea typeface="Golos Text"/>
              <a:cs typeface="Golos Text"/>
              <a:sym typeface="Golos Text"/>
            </a:endParaRPr>
          </a:p>
          <a:p>
            <a:pPr indent="-317500" lvl="0" marL="457200" rtl="0" algn="l">
              <a:lnSpc>
                <a:spcPct val="150000"/>
              </a:lnSpc>
              <a:spcBef>
                <a:spcPts val="1200"/>
              </a:spcBef>
              <a:spcAft>
                <a:spcPts val="0"/>
              </a:spcAft>
              <a:buSzPts val="1400"/>
              <a:buFont typeface="Golos Text Medium"/>
              <a:buChar char="●"/>
            </a:pPr>
            <a:r>
              <a:rPr lang="en">
                <a:latin typeface="Golos Text Medium"/>
                <a:ea typeface="Golos Text Medium"/>
                <a:cs typeface="Golos Text Medium"/>
                <a:sym typeface="Golos Text Medium"/>
              </a:rPr>
              <a:t>Definition:</a:t>
            </a:r>
            <a:endParaRPr>
              <a:latin typeface="Golos Text Medium"/>
              <a:ea typeface="Golos Text Medium"/>
              <a:cs typeface="Golos Text Medium"/>
              <a:sym typeface="Golos Text Medium"/>
            </a:endParaRPr>
          </a:p>
          <a:p>
            <a:pPr indent="-317500" lvl="1" marL="914400" rtl="0" algn="l">
              <a:lnSpc>
                <a:spcPct val="150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BFS is an algorithm for traversing or searching tree or graph data structures.</a:t>
            </a:r>
            <a:endParaRPr>
              <a:latin typeface="Golos Text Medium"/>
              <a:ea typeface="Golos Text Medium"/>
              <a:cs typeface="Golos Text Medium"/>
              <a:sym typeface="Golos Text Medium"/>
            </a:endParaRPr>
          </a:p>
          <a:p>
            <a:pPr indent="-317500" lvl="1" marL="914400" rtl="0" algn="l">
              <a:lnSpc>
                <a:spcPct val="150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It explores all nodes at the present depth level before moving on to the nodes at the next depth level.</a:t>
            </a:r>
            <a:endParaRPr>
              <a:latin typeface="Golos Text Medium"/>
              <a:ea typeface="Golos Text Medium"/>
              <a:cs typeface="Golos Text Medium"/>
              <a:sym typeface="Golos Text Medium"/>
            </a:endParaRPr>
          </a:p>
          <a:p>
            <a:pPr indent="-317500" lvl="0" marL="457200" rtl="0" algn="l">
              <a:lnSpc>
                <a:spcPct val="150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Key Characteristics:</a:t>
            </a:r>
            <a:endParaRPr>
              <a:latin typeface="Golos Text Medium"/>
              <a:ea typeface="Golos Text Medium"/>
              <a:cs typeface="Golos Text Medium"/>
              <a:sym typeface="Golos Text Medium"/>
            </a:endParaRPr>
          </a:p>
          <a:p>
            <a:pPr indent="-317500" lvl="1" marL="914400" rtl="0" algn="l">
              <a:lnSpc>
                <a:spcPct val="150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Utilizes a queue (FIFO) to keep track of the next node to explore.</a:t>
            </a:r>
            <a:endParaRPr>
              <a:latin typeface="Golos Text Medium"/>
              <a:ea typeface="Golos Text Medium"/>
              <a:cs typeface="Golos Text Medium"/>
              <a:sym typeface="Golos Text Medium"/>
            </a:endParaRPr>
          </a:p>
          <a:p>
            <a:pPr indent="-317500" lvl="1" marL="914400" rtl="0" algn="l">
              <a:lnSpc>
                <a:spcPct val="150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Explores the shortest path first in an unweighted graph.</a:t>
            </a:r>
            <a:endParaRPr>
              <a:latin typeface="Golos Text Medium"/>
              <a:ea typeface="Golos Text Medium"/>
              <a:cs typeface="Golos Text Medium"/>
              <a:sym typeface="Golos Text Medium"/>
            </a:endParaRPr>
          </a:p>
          <a:p>
            <a:pPr indent="-317500" lvl="0" marL="457200" rtl="0" algn="l">
              <a:lnSpc>
                <a:spcPct val="150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Use Cases:</a:t>
            </a:r>
            <a:endParaRPr>
              <a:latin typeface="Golos Text Medium"/>
              <a:ea typeface="Golos Text Medium"/>
              <a:cs typeface="Golos Text Medium"/>
              <a:sym typeface="Golos Text Medium"/>
            </a:endParaRPr>
          </a:p>
          <a:p>
            <a:pPr indent="-317500" lvl="1" marL="914400" rtl="0" algn="l">
              <a:lnSpc>
                <a:spcPct val="150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Widely used in AI, networking, and other domains where the exploration of a problem space is required.</a:t>
            </a:r>
            <a:endParaRPr>
              <a:latin typeface="Golos Text Medium"/>
              <a:ea typeface="Golos Text Medium"/>
              <a:cs typeface="Golos Text Medium"/>
              <a:sym typeface="Golos Text Medium"/>
            </a:endParaRPr>
          </a:p>
          <a:p>
            <a:pPr indent="0" lvl="0" marL="0" rtl="0" algn="l">
              <a:spcBef>
                <a:spcPts val="1200"/>
              </a:spcBef>
              <a:spcAft>
                <a:spcPts val="0"/>
              </a:spcAft>
              <a:buNone/>
            </a:pPr>
            <a:r>
              <a:t/>
            </a:r>
            <a:endParaRPr>
              <a:solidFill>
                <a:schemeClr val="dk1"/>
              </a:solidFill>
              <a:latin typeface="Golos Text Medium"/>
              <a:ea typeface="Golos Text Medium"/>
              <a:cs typeface="Golos Text Medium"/>
              <a:sym typeface="Golos Text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279" name="Google Shape;279;p23"/>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280" name="Google Shape;280;p23"/>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281" name="Google Shape;281;p23"/>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 name="Shape 1015"/>
        <p:cNvGrpSpPr/>
        <p:nvPr/>
      </p:nvGrpSpPr>
      <p:grpSpPr>
        <a:xfrm>
          <a:off x="0" y="0"/>
          <a:ext cx="0" cy="0"/>
          <a:chOff x="0" y="0"/>
          <a:chExt cx="0" cy="0"/>
        </a:xfrm>
      </p:grpSpPr>
      <p:sp>
        <p:nvSpPr>
          <p:cNvPr id="1016" name="Google Shape;1016;p68"/>
          <p:cNvSpPr txBox="1"/>
          <p:nvPr/>
        </p:nvSpPr>
        <p:spPr>
          <a:xfrm>
            <a:off x="778900" y="275300"/>
            <a:ext cx="7137900" cy="2356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BFS Algorithm Steps</a:t>
            </a:r>
            <a:endParaRPr b="1" sz="1300"/>
          </a:p>
          <a:p>
            <a:pPr indent="-298450" lvl="0" marL="457200" rtl="0" algn="l">
              <a:lnSpc>
                <a:spcPct val="150000"/>
              </a:lnSpc>
              <a:spcBef>
                <a:spcPts val="1200"/>
              </a:spcBef>
              <a:spcAft>
                <a:spcPts val="0"/>
              </a:spcAft>
              <a:buSzPts val="1100"/>
              <a:buChar char="●"/>
            </a:pPr>
            <a:r>
              <a:rPr b="1" lang="en" sz="1100"/>
              <a:t>1. Initialization:</a:t>
            </a:r>
            <a:endParaRPr b="1" sz="1100"/>
          </a:p>
          <a:p>
            <a:pPr indent="-298450" lvl="1" marL="914400" rtl="0" algn="l">
              <a:lnSpc>
                <a:spcPct val="150000"/>
              </a:lnSpc>
              <a:spcBef>
                <a:spcPts val="0"/>
              </a:spcBef>
              <a:spcAft>
                <a:spcPts val="0"/>
              </a:spcAft>
              <a:buSzPts val="1100"/>
              <a:buChar char="○"/>
            </a:pPr>
            <a:r>
              <a:rPr lang="en" sz="1100"/>
              <a:t>Start by inserting the starting node in the queue and mark it as visited.</a:t>
            </a:r>
            <a:endParaRPr sz="1100"/>
          </a:p>
          <a:p>
            <a:pPr indent="-298450" lvl="0" marL="457200" rtl="0" algn="l">
              <a:lnSpc>
                <a:spcPct val="150000"/>
              </a:lnSpc>
              <a:spcBef>
                <a:spcPts val="0"/>
              </a:spcBef>
              <a:spcAft>
                <a:spcPts val="0"/>
              </a:spcAft>
              <a:buSzPts val="1100"/>
              <a:buChar char="●"/>
            </a:pPr>
            <a:r>
              <a:rPr b="1" lang="en" sz="1100"/>
              <a:t>2. Main Loop:</a:t>
            </a:r>
            <a:endParaRPr b="1" sz="1100"/>
          </a:p>
          <a:p>
            <a:pPr indent="-298450" lvl="1" marL="914400" rtl="0" algn="l">
              <a:lnSpc>
                <a:spcPct val="150000"/>
              </a:lnSpc>
              <a:spcBef>
                <a:spcPts val="0"/>
              </a:spcBef>
              <a:spcAft>
                <a:spcPts val="0"/>
              </a:spcAft>
              <a:buSzPts val="1100"/>
              <a:buChar char="○"/>
            </a:pPr>
            <a:r>
              <a:rPr lang="en" sz="1100"/>
              <a:t>Dequeue a node from the front, process it.</a:t>
            </a:r>
            <a:endParaRPr sz="1100"/>
          </a:p>
          <a:p>
            <a:pPr indent="-298450" lvl="1" marL="914400" rtl="0" algn="l">
              <a:lnSpc>
                <a:spcPct val="150000"/>
              </a:lnSpc>
              <a:spcBef>
                <a:spcPts val="0"/>
              </a:spcBef>
              <a:spcAft>
                <a:spcPts val="0"/>
              </a:spcAft>
              <a:buSzPts val="1100"/>
              <a:buChar char="○"/>
            </a:pPr>
            <a:r>
              <a:rPr lang="en" sz="1100"/>
              <a:t>Enqueue all unvisited adjacent nodes and mark them as visited.</a:t>
            </a:r>
            <a:endParaRPr sz="1100"/>
          </a:p>
          <a:p>
            <a:pPr indent="-298450" lvl="0" marL="457200" rtl="0" algn="l">
              <a:lnSpc>
                <a:spcPct val="150000"/>
              </a:lnSpc>
              <a:spcBef>
                <a:spcPts val="0"/>
              </a:spcBef>
              <a:spcAft>
                <a:spcPts val="0"/>
              </a:spcAft>
              <a:buSzPts val="1100"/>
              <a:buChar char="●"/>
            </a:pPr>
            <a:r>
              <a:rPr b="1" lang="en" sz="1100"/>
              <a:t>3. Termination:</a:t>
            </a:r>
            <a:endParaRPr b="1" sz="1100"/>
          </a:p>
          <a:p>
            <a:pPr indent="-298450" lvl="1" marL="914400" rtl="0" algn="l">
              <a:lnSpc>
                <a:spcPct val="150000"/>
              </a:lnSpc>
              <a:spcBef>
                <a:spcPts val="0"/>
              </a:spcBef>
              <a:spcAft>
                <a:spcPts val="0"/>
              </a:spcAft>
              <a:buSzPts val="1100"/>
              <a:buChar char="○"/>
            </a:pPr>
            <a:r>
              <a:rPr lang="en" sz="1100"/>
              <a:t>Repeat the process until the queue is empty or the target node is found.</a:t>
            </a:r>
            <a:endParaRPr sz="1100"/>
          </a:p>
          <a:p>
            <a:pPr indent="0" lvl="0" marL="0" rtl="0" algn="l">
              <a:spcBef>
                <a:spcPts val="1200"/>
              </a:spcBef>
              <a:spcAft>
                <a:spcPts val="0"/>
              </a:spcAft>
              <a:buNone/>
            </a:pPr>
            <a:r>
              <a:t/>
            </a:r>
            <a:endParaRPr>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b="1" sz="1300"/>
          </a:p>
        </p:txBody>
      </p:sp>
      <p:sp>
        <p:nvSpPr>
          <p:cNvPr id="1017" name="Google Shape;1017;p68"/>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pic>
        <p:nvPicPr>
          <p:cNvPr id="1018" name="Google Shape;1018;p68"/>
          <p:cNvPicPr preferRelativeResize="0"/>
          <p:nvPr/>
        </p:nvPicPr>
        <p:blipFill>
          <a:blip r:embed="rId3">
            <a:alphaModFix/>
          </a:blip>
          <a:stretch>
            <a:fillRect/>
          </a:stretch>
        </p:blipFill>
        <p:spPr>
          <a:xfrm>
            <a:off x="2585175" y="2553675"/>
            <a:ext cx="3117050" cy="2493650"/>
          </a:xfrm>
          <a:prstGeom prst="rect">
            <a:avLst/>
          </a:prstGeom>
          <a:solidFill>
            <a:schemeClr val="accent6"/>
          </a:solidFill>
          <a:ln cap="flat" cmpd="sng" w="9525">
            <a:solidFill>
              <a:schemeClr val="accent6"/>
            </a:solidFill>
            <a:prstDash val="solid"/>
            <a:round/>
            <a:headEnd len="sm" w="sm" type="none"/>
            <a:tailEnd len="sm" w="sm" type="none"/>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69"/>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BFS Applications and Advantages</a:t>
            </a:r>
            <a:endParaRPr b="1" sz="1300"/>
          </a:p>
          <a:p>
            <a:pPr indent="-298450" lvl="0" marL="457200" rtl="0" algn="l">
              <a:lnSpc>
                <a:spcPct val="150000"/>
              </a:lnSpc>
              <a:spcBef>
                <a:spcPts val="1200"/>
              </a:spcBef>
              <a:spcAft>
                <a:spcPts val="0"/>
              </a:spcAft>
              <a:buSzPts val="1100"/>
              <a:buChar char="●"/>
            </a:pPr>
            <a:r>
              <a:rPr b="1" lang="en" sz="1100"/>
              <a:t>Applications:</a:t>
            </a:r>
            <a:endParaRPr b="1" sz="1100"/>
          </a:p>
          <a:p>
            <a:pPr indent="-298450" lvl="1" marL="914400" rtl="0" algn="l">
              <a:lnSpc>
                <a:spcPct val="150000"/>
              </a:lnSpc>
              <a:spcBef>
                <a:spcPts val="0"/>
              </a:spcBef>
              <a:spcAft>
                <a:spcPts val="0"/>
              </a:spcAft>
              <a:buSzPts val="1100"/>
              <a:buChar char="○"/>
            </a:pPr>
            <a:r>
              <a:rPr lang="en" sz="1100"/>
              <a:t>Shortest Path Finding in an unweighted graph.</a:t>
            </a:r>
            <a:endParaRPr sz="1100"/>
          </a:p>
          <a:p>
            <a:pPr indent="-298450" lvl="1" marL="914400" rtl="0" algn="l">
              <a:lnSpc>
                <a:spcPct val="150000"/>
              </a:lnSpc>
              <a:spcBef>
                <a:spcPts val="0"/>
              </a:spcBef>
              <a:spcAft>
                <a:spcPts val="0"/>
              </a:spcAft>
              <a:buSzPts val="1100"/>
              <a:buChar char="○"/>
            </a:pPr>
            <a:r>
              <a:rPr lang="en" sz="1100"/>
              <a:t>Web Crawlers for exploring the web.</a:t>
            </a:r>
            <a:endParaRPr sz="1100"/>
          </a:p>
          <a:p>
            <a:pPr indent="-298450" lvl="1" marL="914400" rtl="0" algn="l">
              <a:lnSpc>
                <a:spcPct val="150000"/>
              </a:lnSpc>
              <a:spcBef>
                <a:spcPts val="0"/>
              </a:spcBef>
              <a:spcAft>
                <a:spcPts val="0"/>
              </a:spcAft>
              <a:buSzPts val="1100"/>
              <a:buChar char="○"/>
            </a:pPr>
            <a:r>
              <a:rPr lang="en" sz="1100"/>
              <a:t>AI for game playing and solving puzzles.</a:t>
            </a:r>
            <a:endParaRPr sz="1100"/>
          </a:p>
          <a:p>
            <a:pPr indent="-298450" lvl="1" marL="914400" rtl="0" algn="l">
              <a:lnSpc>
                <a:spcPct val="150000"/>
              </a:lnSpc>
              <a:spcBef>
                <a:spcPts val="0"/>
              </a:spcBef>
              <a:spcAft>
                <a:spcPts val="0"/>
              </a:spcAft>
              <a:buSzPts val="1100"/>
              <a:buChar char="○"/>
            </a:pPr>
            <a:r>
              <a:rPr lang="en" sz="1100"/>
              <a:t>Peer-to-Peer Networks and Social Networking Sites.</a:t>
            </a:r>
            <a:endParaRPr sz="1100"/>
          </a:p>
          <a:p>
            <a:pPr indent="-298450" lvl="0" marL="457200" rtl="0" algn="l">
              <a:lnSpc>
                <a:spcPct val="150000"/>
              </a:lnSpc>
              <a:spcBef>
                <a:spcPts val="0"/>
              </a:spcBef>
              <a:spcAft>
                <a:spcPts val="0"/>
              </a:spcAft>
              <a:buSzPts val="1100"/>
              <a:buChar char="●"/>
            </a:pPr>
            <a:r>
              <a:rPr b="1" lang="en" sz="1100"/>
              <a:t>Advantages:</a:t>
            </a:r>
            <a:endParaRPr b="1" sz="1100"/>
          </a:p>
          <a:p>
            <a:pPr indent="-298450" lvl="1" marL="914400" rtl="0" algn="l">
              <a:lnSpc>
                <a:spcPct val="150000"/>
              </a:lnSpc>
              <a:spcBef>
                <a:spcPts val="0"/>
              </a:spcBef>
              <a:spcAft>
                <a:spcPts val="0"/>
              </a:spcAft>
              <a:buSzPts val="1100"/>
              <a:buChar char="○"/>
            </a:pPr>
            <a:r>
              <a:rPr lang="en" sz="1100"/>
              <a:t>Simple and guarantees the shortest path in an unweighted graph.</a:t>
            </a:r>
            <a:endParaRPr sz="1100"/>
          </a:p>
          <a:p>
            <a:pPr indent="-298450" lvl="1" marL="914400" rtl="0" algn="l">
              <a:lnSpc>
                <a:spcPct val="150000"/>
              </a:lnSpc>
              <a:spcBef>
                <a:spcPts val="0"/>
              </a:spcBef>
              <a:spcAft>
                <a:spcPts val="0"/>
              </a:spcAft>
              <a:buSzPts val="1100"/>
              <a:buChar char="○"/>
            </a:pPr>
            <a:r>
              <a:rPr lang="en" sz="1100"/>
              <a:t>Effective in finding the shortest path in shallow or uniform-depth problems.</a:t>
            </a:r>
            <a:endParaRPr sz="1100"/>
          </a:p>
          <a:p>
            <a:pPr indent="-298450" lvl="0" marL="457200" rtl="0" algn="l">
              <a:lnSpc>
                <a:spcPct val="150000"/>
              </a:lnSpc>
              <a:spcBef>
                <a:spcPts val="0"/>
              </a:spcBef>
              <a:spcAft>
                <a:spcPts val="0"/>
              </a:spcAft>
              <a:buSzPts val="1100"/>
              <a:buChar char="●"/>
            </a:pPr>
            <a:r>
              <a:rPr b="1" lang="en" sz="1100"/>
              <a:t>Limitations:</a:t>
            </a:r>
            <a:endParaRPr b="1" sz="1100"/>
          </a:p>
          <a:p>
            <a:pPr indent="-298450" lvl="1" marL="914400" rtl="0" algn="l">
              <a:lnSpc>
                <a:spcPct val="150000"/>
              </a:lnSpc>
              <a:spcBef>
                <a:spcPts val="0"/>
              </a:spcBef>
              <a:spcAft>
                <a:spcPts val="0"/>
              </a:spcAft>
              <a:buSzPts val="1100"/>
              <a:buChar char="○"/>
            </a:pPr>
            <a:r>
              <a:rPr lang="en" sz="1100"/>
              <a:t>Not suitable for weighted graphs (Dijkstra’s Algorithm preferred).</a:t>
            </a:r>
            <a:endParaRPr sz="1100"/>
          </a:p>
          <a:p>
            <a:pPr indent="-298450" lvl="1" marL="914400" rtl="0" algn="l">
              <a:lnSpc>
                <a:spcPct val="150000"/>
              </a:lnSpc>
              <a:spcBef>
                <a:spcPts val="0"/>
              </a:spcBef>
              <a:spcAft>
                <a:spcPts val="0"/>
              </a:spcAft>
              <a:buSzPts val="1100"/>
              <a:buChar char="○"/>
            </a:pPr>
            <a:r>
              <a:rPr lang="en" sz="1100"/>
              <a:t>Can be memory-intensive for large graphs due to the queue.</a:t>
            </a:r>
            <a:endParaRPr sz="1100"/>
          </a:p>
          <a:p>
            <a:pPr indent="0" lvl="0" marL="0" rtl="0" algn="l">
              <a:spcBef>
                <a:spcPts val="1200"/>
              </a:spcBef>
              <a:spcAft>
                <a:spcPts val="0"/>
              </a:spcAft>
              <a:buNone/>
            </a:pPr>
            <a:r>
              <a:t/>
            </a:r>
            <a:endParaRPr b="1" sz="1300"/>
          </a:p>
          <a:p>
            <a:pPr indent="0" lvl="0" marL="0" rtl="0" algn="l">
              <a:spcBef>
                <a:spcPts val="0"/>
              </a:spcBef>
              <a:spcAft>
                <a:spcPts val="0"/>
              </a:spcAft>
              <a:buNone/>
            </a:pPr>
            <a:r>
              <a:t/>
            </a:r>
            <a:endParaRPr b="1" sz="1300"/>
          </a:p>
        </p:txBody>
      </p:sp>
      <p:sp>
        <p:nvSpPr>
          <p:cNvPr id="1024" name="Google Shape;1024;p69"/>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sp>
        <p:nvSpPr>
          <p:cNvPr id="1029" name="Google Shape;1029;p70"/>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300"/>
              <a:t>Introduction to Depth-First Search (DFS)</a:t>
            </a:r>
            <a:endParaRPr b="1" sz="1300"/>
          </a:p>
          <a:p>
            <a:pPr indent="-298450" lvl="0" marL="457200" rtl="0" algn="l">
              <a:lnSpc>
                <a:spcPct val="150000"/>
              </a:lnSpc>
              <a:spcBef>
                <a:spcPts val="1200"/>
              </a:spcBef>
              <a:spcAft>
                <a:spcPts val="0"/>
              </a:spcAft>
              <a:buSzPts val="1100"/>
              <a:buChar char="●"/>
            </a:pPr>
            <a:r>
              <a:rPr b="1" lang="en" sz="1100"/>
              <a:t>What is DFS?</a:t>
            </a:r>
            <a:endParaRPr b="1" sz="1100"/>
          </a:p>
          <a:p>
            <a:pPr indent="-298450" lvl="1" marL="914400" rtl="0" algn="l">
              <a:lnSpc>
                <a:spcPct val="150000"/>
              </a:lnSpc>
              <a:spcBef>
                <a:spcPts val="0"/>
              </a:spcBef>
              <a:spcAft>
                <a:spcPts val="0"/>
              </a:spcAft>
              <a:buSzPts val="1100"/>
              <a:buChar char="○"/>
            </a:pPr>
            <a:r>
              <a:rPr lang="en" sz="1100"/>
              <a:t>DFS is a tree/graph traversal algorithm.</a:t>
            </a:r>
            <a:endParaRPr sz="1100"/>
          </a:p>
          <a:p>
            <a:pPr indent="-298450" lvl="1" marL="914400" rtl="0" algn="l">
              <a:lnSpc>
                <a:spcPct val="150000"/>
              </a:lnSpc>
              <a:spcBef>
                <a:spcPts val="0"/>
              </a:spcBef>
              <a:spcAft>
                <a:spcPts val="0"/>
              </a:spcAft>
              <a:buSzPts val="1100"/>
              <a:buChar char="○"/>
            </a:pPr>
            <a:r>
              <a:rPr lang="en" sz="1100"/>
              <a:t>Explores as far as possible along each branch before backtracking.</a:t>
            </a:r>
            <a:endParaRPr sz="1100"/>
          </a:p>
          <a:p>
            <a:pPr indent="-298450" lvl="0" marL="457200" rtl="0" algn="l">
              <a:lnSpc>
                <a:spcPct val="150000"/>
              </a:lnSpc>
              <a:spcBef>
                <a:spcPts val="0"/>
              </a:spcBef>
              <a:spcAft>
                <a:spcPts val="0"/>
              </a:spcAft>
              <a:buSzPts val="1100"/>
              <a:buChar char="●"/>
            </a:pPr>
            <a:r>
              <a:rPr b="1" lang="en" sz="1100"/>
              <a:t>Key Concepts:</a:t>
            </a:r>
            <a:endParaRPr b="1" sz="1100"/>
          </a:p>
          <a:p>
            <a:pPr indent="-298450" lvl="1" marL="914400" rtl="0" algn="l">
              <a:lnSpc>
                <a:spcPct val="150000"/>
              </a:lnSpc>
              <a:spcBef>
                <a:spcPts val="0"/>
              </a:spcBef>
              <a:spcAft>
                <a:spcPts val="0"/>
              </a:spcAft>
              <a:buSzPts val="1100"/>
              <a:buChar char="○"/>
            </a:pPr>
            <a:r>
              <a:rPr b="1" lang="en" sz="1100"/>
              <a:t>Stack-Based Approach:</a:t>
            </a:r>
            <a:r>
              <a:rPr lang="en" sz="1100"/>
              <a:t> Uses a stack to keep track of the path.</a:t>
            </a:r>
            <a:endParaRPr sz="1100"/>
          </a:p>
          <a:p>
            <a:pPr indent="-298450" lvl="1" marL="914400" rtl="0" algn="l">
              <a:lnSpc>
                <a:spcPct val="150000"/>
              </a:lnSpc>
              <a:spcBef>
                <a:spcPts val="0"/>
              </a:spcBef>
              <a:spcAft>
                <a:spcPts val="0"/>
              </a:spcAft>
              <a:buSzPts val="1100"/>
              <a:buChar char="○"/>
            </a:pPr>
            <a:r>
              <a:rPr b="1" lang="en" sz="1100"/>
              <a:t>Traversal Mechanism:</a:t>
            </a:r>
            <a:r>
              <a:rPr lang="en" sz="1100"/>
              <a:t> Explores one node, then moves to an adjacent unvisited node.</a:t>
            </a:r>
            <a:endParaRPr sz="1100"/>
          </a:p>
          <a:p>
            <a:pPr indent="0" lvl="0" marL="0" rtl="0" algn="l">
              <a:lnSpc>
                <a:spcPct val="150000"/>
              </a:lnSpc>
              <a:spcBef>
                <a:spcPts val="1200"/>
              </a:spcBef>
              <a:spcAft>
                <a:spcPts val="0"/>
              </a:spcAft>
              <a:buNone/>
            </a:pPr>
            <a:r>
              <a:t/>
            </a:r>
            <a:endParaRPr b="1" sz="1300"/>
          </a:p>
        </p:txBody>
      </p:sp>
      <p:sp>
        <p:nvSpPr>
          <p:cNvPr id="1030" name="Google Shape;1030;p70"/>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71"/>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300"/>
              <a:t>How DFS Works</a:t>
            </a:r>
            <a:endParaRPr b="1" sz="1300"/>
          </a:p>
          <a:p>
            <a:pPr indent="-298450" lvl="0" marL="457200" rtl="0" algn="l">
              <a:lnSpc>
                <a:spcPct val="150000"/>
              </a:lnSpc>
              <a:spcBef>
                <a:spcPts val="1200"/>
              </a:spcBef>
              <a:spcAft>
                <a:spcPts val="0"/>
              </a:spcAft>
              <a:buSzPts val="1100"/>
              <a:buChar char="●"/>
            </a:pPr>
            <a:r>
              <a:rPr b="1" lang="en" sz="1100"/>
              <a:t>Step-by-Step Process:</a:t>
            </a:r>
            <a:endParaRPr b="1" sz="1100"/>
          </a:p>
          <a:p>
            <a:pPr indent="-298450" lvl="1" marL="914400" rtl="0" algn="l">
              <a:lnSpc>
                <a:spcPct val="150000"/>
              </a:lnSpc>
              <a:spcBef>
                <a:spcPts val="0"/>
              </a:spcBef>
              <a:spcAft>
                <a:spcPts val="0"/>
              </a:spcAft>
              <a:buSzPts val="1100"/>
              <a:buChar char="○"/>
            </a:pPr>
            <a:r>
              <a:rPr b="1" lang="en" sz="1100"/>
              <a:t>Start from the Root Node:</a:t>
            </a:r>
            <a:r>
              <a:rPr lang="en" sz="1100"/>
              <a:t> Push the starting node to the stack.</a:t>
            </a:r>
            <a:endParaRPr sz="1100"/>
          </a:p>
          <a:p>
            <a:pPr indent="-298450" lvl="1" marL="914400" rtl="0" algn="l">
              <a:lnSpc>
                <a:spcPct val="150000"/>
              </a:lnSpc>
              <a:spcBef>
                <a:spcPts val="0"/>
              </a:spcBef>
              <a:spcAft>
                <a:spcPts val="0"/>
              </a:spcAft>
              <a:buSzPts val="1100"/>
              <a:buChar char="○"/>
            </a:pPr>
            <a:r>
              <a:rPr b="1" lang="en" sz="1100"/>
              <a:t>Visit the Next Node:</a:t>
            </a:r>
            <a:r>
              <a:rPr lang="en" sz="1100"/>
              <a:t> Pop the node from the stack, and push its adjacent unvisited nodes.</a:t>
            </a:r>
            <a:endParaRPr sz="1100"/>
          </a:p>
          <a:p>
            <a:pPr indent="-298450" lvl="1" marL="914400" rtl="0" algn="l">
              <a:lnSpc>
                <a:spcPct val="150000"/>
              </a:lnSpc>
              <a:spcBef>
                <a:spcPts val="0"/>
              </a:spcBef>
              <a:spcAft>
                <a:spcPts val="0"/>
              </a:spcAft>
              <a:buSzPts val="1100"/>
              <a:buChar char="○"/>
            </a:pPr>
            <a:r>
              <a:rPr b="1" lang="en" sz="1100"/>
              <a:t>Backtrack When Necessary:</a:t>
            </a:r>
            <a:r>
              <a:rPr lang="en" sz="1100"/>
              <a:t> If no adjacent unvisited nodes are left, backtrack by popping from the stack.</a:t>
            </a:r>
            <a:endParaRPr sz="1100"/>
          </a:p>
          <a:p>
            <a:pPr indent="-298450" lvl="1" marL="914400" rtl="0" algn="l">
              <a:lnSpc>
                <a:spcPct val="150000"/>
              </a:lnSpc>
              <a:spcBef>
                <a:spcPts val="0"/>
              </a:spcBef>
              <a:spcAft>
                <a:spcPts val="0"/>
              </a:spcAft>
              <a:buSzPts val="1100"/>
              <a:buChar char="○"/>
            </a:pPr>
            <a:r>
              <a:rPr b="1" lang="en" sz="1100"/>
              <a:t>Repeat Until All Nodes are Visited.</a:t>
            </a:r>
            <a:endParaRPr b="1" sz="1100"/>
          </a:p>
          <a:p>
            <a:pPr indent="-298450" lvl="0" marL="457200" rtl="0" algn="l">
              <a:lnSpc>
                <a:spcPct val="150000"/>
              </a:lnSpc>
              <a:spcBef>
                <a:spcPts val="0"/>
              </a:spcBef>
              <a:spcAft>
                <a:spcPts val="0"/>
              </a:spcAft>
              <a:buSzPts val="1100"/>
              <a:buChar char="●"/>
            </a:pPr>
            <a:r>
              <a:rPr b="1" lang="en" sz="1100"/>
              <a:t>Example Application:</a:t>
            </a:r>
            <a:endParaRPr b="1" sz="1100"/>
          </a:p>
          <a:p>
            <a:pPr indent="-298450" lvl="1" marL="914400" rtl="0" algn="l">
              <a:lnSpc>
                <a:spcPct val="150000"/>
              </a:lnSpc>
              <a:spcBef>
                <a:spcPts val="0"/>
              </a:spcBef>
              <a:spcAft>
                <a:spcPts val="0"/>
              </a:spcAft>
              <a:buSzPts val="1100"/>
              <a:buChar char="○"/>
            </a:pPr>
            <a:r>
              <a:rPr lang="en" sz="1100"/>
              <a:t>Pathfinding in a maze, solving puzzles like Sudoku.</a:t>
            </a:r>
            <a:endParaRPr sz="1100"/>
          </a:p>
          <a:p>
            <a:pPr indent="0" lvl="0" marL="0" rtl="0" algn="l">
              <a:lnSpc>
                <a:spcPct val="150000"/>
              </a:lnSpc>
              <a:spcBef>
                <a:spcPts val="1200"/>
              </a:spcBef>
              <a:spcAft>
                <a:spcPts val="0"/>
              </a:spcAft>
              <a:buNone/>
            </a:pPr>
            <a:r>
              <a:t/>
            </a:r>
            <a:endParaRPr b="1" sz="1300"/>
          </a:p>
        </p:txBody>
      </p:sp>
      <p:sp>
        <p:nvSpPr>
          <p:cNvPr id="1036" name="Google Shape;1036;p71"/>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pic>
        <p:nvPicPr>
          <p:cNvPr id="1037" name="Google Shape;1037;p71"/>
          <p:cNvPicPr preferRelativeResize="0"/>
          <p:nvPr/>
        </p:nvPicPr>
        <p:blipFill>
          <a:blip r:embed="rId3">
            <a:alphaModFix/>
          </a:blip>
          <a:stretch>
            <a:fillRect/>
          </a:stretch>
        </p:blipFill>
        <p:spPr>
          <a:xfrm>
            <a:off x="5224100" y="1954875"/>
            <a:ext cx="3694525" cy="295562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1" name="Shape 1041"/>
        <p:cNvGrpSpPr/>
        <p:nvPr/>
      </p:nvGrpSpPr>
      <p:grpSpPr>
        <a:xfrm>
          <a:off x="0" y="0"/>
          <a:ext cx="0" cy="0"/>
          <a:chOff x="0" y="0"/>
          <a:chExt cx="0" cy="0"/>
        </a:xfrm>
      </p:grpSpPr>
      <p:sp>
        <p:nvSpPr>
          <p:cNvPr id="1042" name="Google Shape;1042;p72"/>
          <p:cNvSpPr/>
          <p:nvPr/>
        </p:nvSpPr>
        <p:spPr>
          <a:xfrm>
            <a:off x="646800" y="3393125"/>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043" name="Google Shape;1043;p72"/>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lang="en">
                <a:latin typeface="Golos Text Medium"/>
                <a:ea typeface="Golos Text Medium"/>
                <a:cs typeface="Golos Text Medium"/>
                <a:sym typeface="Golos Text Medium"/>
              </a:rPr>
              <a:t>DFS in Artificial Intelligence</a:t>
            </a:r>
            <a:endParaRPr>
              <a:latin typeface="Golos Text Medium"/>
              <a:ea typeface="Golos Text Medium"/>
              <a:cs typeface="Golos Text Medium"/>
              <a:sym typeface="Golos Text Medium"/>
            </a:endParaRPr>
          </a:p>
          <a:p>
            <a:pPr indent="-317500" lvl="0" marL="457200" rtl="0" algn="l">
              <a:lnSpc>
                <a:spcPct val="150000"/>
              </a:lnSpc>
              <a:spcBef>
                <a:spcPts val="1200"/>
              </a:spcBef>
              <a:spcAft>
                <a:spcPts val="0"/>
              </a:spcAft>
              <a:buSzPts val="1400"/>
              <a:buFont typeface="Golos Text Medium"/>
              <a:buChar char="●"/>
            </a:pPr>
            <a:r>
              <a:rPr lang="en">
                <a:latin typeface="Golos Text Medium"/>
                <a:ea typeface="Golos Text Medium"/>
                <a:cs typeface="Golos Text Medium"/>
                <a:sym typeface="Golos Text Medium"/>
              </a:rPr>
              <a:t>Applications in AI:</a:t>
            </a:r>
            <a:endParaRPr>
              <a:latin typeface="Golos Text Medium"/>
              <a:ea typeface="Golos Text Medium"/>
              <a:cs typeface="Golos Text Medium"/>
              <a:sym typeface="Golos Text Medium"/>
            </a:endParaRPr>
          </a:p>
          <a:p>
            <a:pPr indent="-304800" lvl="1" marL="914400" rtl="0" algn="l">
              <a:lnSpc>
                <a:spcPct val="150000"/>
              </a:lnSpc>
              <a:spcBef>
                <a:spcPts val="0"/>
              </a:spcBef>
              <a:spcAft>
                <a:spcPts val="0"/>
              </a:spcAft>
              <a:buSzPts val="1200"/>
              <a:buChar char="○"/>
            </a:pPr>
            <a:r>
              <a:rPr lang="en" sz="1200"/>
              <a:t>State Space Search: DFS can be used to explore possible states in problems like the 8-puzzle or chess.</a:t>
            </a:r>
            <a:endParaRPr sz="1200"/>
          </a:p>
          <a:p>
            <a:pPr indent="-304800" lvl="1" marL="914400" rtl="0" algn="l">
              <a:lnSpc>
                <a:spcPct val="150000"/>
              </a:lnSpc>
              <a:spcBef>
                <a:spcPts val="0"/>
              </a:spcBef>
              <a:spcAft>
                <a:spcPts val="0"/>
              </a:spcAft>
              <a:buSzPts val="1200"/>
              <a:buChar char="○"/>
            </a:pPr>
            <a:r>
              <a:rPr lang="en" sz="1200"/>
              <a:t>Game Playing: Helps in exploring possible moves in games to determine the best strategy.</a:t>
            </a:r>
            <a:endParaRPr sz="1200"/>
          </a:p>
          <a:p>
            <a:pPr indent="-304800" lvl="1" marL="914400" rtl="0" algn="l">
              <a:lnSpc>
                <a:spcPct val="150000"/>
              </a:lnSpc>
              <a:spcBef>
                <a:spcPts val="0"/>
              </a:spcBef>
              <a:spcAft>
                <a:spcPts val="0"/>
              </a:spcAft>
              <a:buSzPts val="1200"/>
              <a:buChar char="○"/>
            </a:pPr>
            <a:r>
              <a:rPr lang="en" sz="1200"/>
              <a:t>AI Planning: Used in scenarios where a sequence of actions needs to be determined.</a:t>
            </a:r>
            <a:endParaRPr sz="1200"/>
          </a:p>
          <a:p>
            <a:pPr indent="-317500" lvl="0" marL="457200" rtl="0" algn="l">
              <a:lnSpc>
                <a:spcPct val="150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Advantages:</a:t>
            </a:r>
            <a:endParaRPr>
              <a:latin typeface="Golos Text Medium"/>
              <a:ea typeface="Golos Text Medium"/>
              <a:cs typeface="Golos Text Medium"/>
              <a:sym typeface="Golos Text Medium"/>
            </a:endParaRPr>
          </a:p>
          <a:p>
            <a:pPr indent="-304800" lvl="1" marL="914400" rtl="0" algn="l">
              <a:lnSpc>
                <a:spcPct val="150000"/>
              </a:lnSpc>
              <a:spcBef>
                <a:spcPts val="0"/>
              </a:spcBef>
              <a:spcAft>
                <a:spcPts val="0"/>
              </a:spcAft>
              <a:buSzPts val="1200"/>
              <a:buChar char="○"/>
            </a:pPr>
            <a:r>
              <a:rPr lang="en" sz="1200"/>
              <a:t>Less memory-intensive compared to Breadth-First Search (BFS).</a:t>
            </a:r>
            <a:endParaRPr sz="1200"/>
          </a:p>
          <a:p>
            <a:pPr indent="-317500" lvl="0" marL="457200" rtl="0" algn="l">
              <a:lnSpc>
                <a:spcPct val="150000"/>
              </a:lnSpc>
              <a:spcBef>
                <a:spcPts val="0"/>
              </a:spcBef>
              <a:spcAft>
                <a:spcPts val="0"/>
              </a:spcAft>
              <a:buSzPts val="1400"/>
              <a:buFont typeface="Golos Text Medium"/>
              <a:buChar char="●"/>
            </a:pPr>
            <a:r>
              <a:rPr lang="en">
                <a:latin typeface="Golos Text Medium"/>
                <a:ea typeface="Golos Text Medium"/>
                <a:cs typeface="Golos Text Medium"/>
                <a:sym typeface="Golos Text Medium"/>
              </a:rPr>
              <a:t>Disadvantages:</a:t>
            </a:r>
            <a:endParaRPr>
              <a:latin typeface="Golos Text Medium"/>
              <a:ea typeface="Golos Text Medium"/>
              <a:cs typeface="Golos Text Medium"/>
              <a:sym typeface="Golos Text Medium"/>
            </a:endParaRPr>
          </a:p>
          <a:p>
            <a:pPr indent="-304800" lvl="1" marL="914400" rtl="0" algn="l">
              <a:lnSpc>
                <a:spcPct val="150000"/>
              </a:lnSpc>
              <a:spcBef>
                <a:spcPts val="0"/>
              </a:spcBef>
              <a:spcAft>
                <a:spcPts val="0"/>
              </a:spcAft>
              <a:buSzPts val="1200"/>
              <a:buChar char="○"/>
            </a:pPr>
            <a:r>
              <a:rPr lang="en" sz="1200"/>
              <a:t>Can get stuck in deep or infinite loops without a proper cutoff.</a:t>
            </a:r>
            <a:endParaRPr sz="1200"/>
          </a:p>
          <a:p>
            <a:pPr indent="0" lvl="0" marL="0" rtl="0" algn="l">
              <a:lnSpc>
                <a:spcPct val="150000"/>
              </a:lnSpc>
              <a:spcBef>
                <a:spcPts val="1200"/>
              </a:spcBef>
              <a:spcAft>
                <a:spcPts val="0"/>
              </a:spcAft>
              <a:buNone/>
            </a:pPr>
            <a:r>
              <a:t/>
            </a:r>
            <a:endParaRPr>
              <a:latin typeface="Golos Text Medium"/>
              <a:ea typeface="Golos Text Medium"/>
              <a:cs typeface="Golos Text Medium"/>
              <a:sym typeface="Golos Text Medium"/>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 name="Shape 1047"/>
        <p:cNvGrpSpPr/>
        <p:nvPr/>
      </p:nvGrpSpPr>
      <p:grpSpPr>
        <a:xfrm>
          <a:off x="0" y="0"/>
          <a:ext cx="0" cy="0"/>
          <a:chOff x="0" y="0"/>
          <a:chExt cx="0" cy="0"/>
        </a:xfrm>
      </p:grpSpPr>
      <p:sp>
        <p:nvSpPr>
          <p:cNvPr id="1048" name="Google Shape;1048;p73"/>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300"/>
              <a:t>Introduction to Depth-Limited Search (DLS)</a:t>
            </a:r>
            <a:endParaRPr b="1" sz="1300"/>
          </a:p>
          <a:p>
            <a:pPr indent="-298450" lvl="0" marL="457200" rtl="0" algn="l">
              <a:lnSpc>
                <a:spcPct val="150000"/>
              </a:lnSpc>
              <a:spcBef>
                <a:spcPts val="1200"/>
              </a:spcBef>
              <a:spcAft>
                <a:spcPts val="0"/>
              </a:spcAft>
              <a:buSzPts val="1100"/>
              <a:buChar char="●"/>
            </a:pPr>
            <a:r>
              <a:rPr b="1" lang="en" sz="1100"/>
              <a:t>Definition:</a:t>
            </a:r>
            <a:endParaRPr b="1" sz="1100"/>
          </a:p>
          <a:p>
            <a:pPr indent="-298450" lvl="1" marL="914400" rtl="0" algn="l">
              <a:lnSpc>
                <a:spcPct val="150000"/>
              </a:lnSpc>
              <a:spcBef>
                <a:spcPts val="0"/>
              </a:spcBef>
              <a:spcAft>
                <a:spcPts val="0"/>
              </a:spcAft>
              <a:buSzPts val="1100"/>
              <a:buChar char="○"/>
            </a:pPr>
            <a:r>
              <a:rPr lang="en" sz="1100"/>
              <a:t>Depth-Limited Search is a variant of Depth-First Search (DFS) where search is limited to a specific depth.</a:t>
            </a:r>
            <a:endParaRPr sz="1100"/>
          </a:p>
          <a:p>
            <a:pPr indent="-298450" lvl="1" marL="914400" rtl="0" algn="l">
              <a:lnSpc>
                <a:spcPct val="150000"/>
              </a:lnSpc>
              <a:spcBef>
                <a:spcPts val="0"/>
              </a:spcBef>
              <a:spcAft>
                <a:spcPts val="0"/>
              </a:spcAft>
              <a:buSzPts val="1100"/>
              <a:buChar char="○"/>
            </a:pPr>
            <a:r>
              <a:rPr lang="en" sz="1100"/>
              <a:t>It’s used to prevent infinite loops in cyclic graphs and to control the depth of exploration.</a:t>
            </a:r>
            <a:endParaRPr sz="1100"/>
          </a:p>
          <a:p>
            <a:pPr indent="-298450" lvl="0" marL="457200" rtl="0" algn="l">
              <a:lnSpc>
                <a:spcPct val="150000"/>
              </a:lnSpc>
              <a:spcBef>
                <a:spcPts val="0"/>
              </a:spcBef>
              <a:spcAft>
                <a:spcPts val="0"/>
              </a:spcAft>
              <a:buSzPts val="1100"/>
              <a:buChar char="●"/>
            </a:pPr>
            <a:r>
              <a:rPr b="1" lang="en" sz="1100"/>
              <a:t>Use Cases:</a:t>
            </a:r>
            <a:endParaRPr b="1" sz="1100"/>
          </a:p>
          <a:p>
            <a:pPr indent="-298450" lvl="1" marL="914400" rtl="0" algn="l">
              <a:lnSpc>
                <a:spcPct val="150000"/>
              </a:lnSpc>
              <a:spcBef>
                <a:spcPts val="0"/>
              </a:spcBef>
              <a:spcAft>
                <a:spcPts val="0"/>
              </a:spcAft>
              <a:buSzPts val="1100"/>
              <a:buChar char="○"/>
            </a:pPr>
            <a:r>
              <a:rPr lang="en" sz="1100"/>
              <a:t>Suitable for scenarios where a solution is known to exist within a specific depth.</a:t>
            </a:r>
            <a:endParaRPr sz="1100"/>
          </a:p>
          <a:p>
            <a:pPr indent="-298450" lvl="1" marL="914400" rtl="0" algn="l">
              <a:lnSpc>
                <a:spcPct val="150000"/>
              </a:lnSpc>
              <a:spcBef>
                <a:spcPts val="0"/>
              </a:spcBef>
              <a:spcAft>
                <a:spcPts val="0"/>
              </a:spcAft>
              <a:buSzPts val="1100"/>
              <a:buChar char="○"/>
            </a:pPr>
            <a:r>
              <a:rPr lang="en" sz="1100"/>
              <a:t>Useful in AI, particularly in solving problems like puzzles (e.g., the 8-puzzle problem).</a:t>
            </a:r>
            <a:endParaRPr sz="1100"/>
          </a:p>
          <a:p>
            <a:pPr indent="0" lvl="0" marL="0" rtl="0" algn="l">
              <a:lnSpc>
                <a:spcPct val="150000"/>
              </a:lnSpc>
              <a:spcBef>
                <a:spcPts val="1200"/>
              </a:spcBef>
              <a:spcAft>
                <a:spcPts val="0"/>
              </a:spcAft>
              <a:buNone/>
            </a:pPr>
            <a:r>
              <a:t/>
            </a:r>
            <a:endParaRPr b="1" sz="1300"/>
          </a:p>
        </p:txBody>
      </p:sp>
      <p:sp>
        <p:nvSpPr>
          <p:cNvPr id="1049" name="Google Shape;1049;p73"/>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p74"/>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300"/>
              <a:t>How Depth-Limited Search Works</a:t>
            </a:r>
            <a:endParaRPr b="1" sz="1300"/>
          </a:p>
          <a:p>
            <a:pPr indent="-298450" lvl="0" marL="457200" rtl="0" algn="l">
              <a:lnSpc>
                <a:spcPct val="150000"/>
              </a:lnSpc>
              <a:spcBef>
                <a:spcPts val="1200"/>
              </a:spcBef>
              <a:spcAft>
                <a:spcPts val="0"/>
              </a:spcAft>
              <a:buSzPts val="1100"/>
              <a:buChar char="●"/>
            </a:pPr>
            <a:r>
              <a:rPr b="1" lang="en" sz="1100"/>
              <a:t>Mechanism:</a:t>
            </a:r>
            <a:endParaRPr b="1" sz="1100"/>
          </a:p>
          <a:p>
            <a:pPr indent="-298450" lvl="1" marL="914400" rtl="0" algn="l">
              <a:lnSpc>
                <a:spcPct val="150000"/>
              </a:lnSpc>
              <a:spcBef>
                <a:spcPts val="0"/>
              </a:spcBef>
              <a:spcAft>
                <a:spcPts val="0"/>
              </a:spcAft>
              <a:buSzPts val="1100"/>
              <a:buChar char="○"/>
            </a:pPr>
            <a:r>
              <a:rPr lang="en" sz="1100"/>
              <a:t>The algorithm explores nodes in a depth-first manner but does not go beyond a predefined depth limit.</a:t>
            </a:r>
            <a:endParaRPr sz="1100"/>
          </a:p>
          <a:p>
            <a:pPr indent="-298450" lvl="1" marL="914400" rtl="0" algn="l">
              <a:lnSpc>
                <a:spcPct val="150000"/>
              </a:lnSpc>
              <a:spcBef>
                <a:spcPts val="0"/>
              </a:spcBef>
              <a:spcAft>
                <a:spcPts val="0"/>
              </a:spcAft>
              <a:buSzPts val="1100"/>
              <a:buChar char="○"/>
            </a:pPr>
            <a:r>
              <a:rPr lang="en" sz="1100"/>
              <a:t>If the depth limit is reached, the search backtracks.</a:t>
            </a:r>
            <a:endParaRPr sz="1100"/>
          </a:p>
          <a:p>
            <a:pPr indent="-298450" lvl="1" marL="914400" rtl="0" algn="l">
              <a:lnSpc>
                <a:spcPct val="150000"/>
              </a:lnSpc>
              <a:spcBef>
                <a:spcPts val="0"/>
              </a:spcBef>
              <a:spcAft>
                <a:spcPts val="0"/>
              </a:spcAft>
              <a:buSzPts val="1100"/>
              <a:buChar char="○"/>
            </a:pPr>
            <a:r>
              <a:rPr lang="en" sz="1100"/>
              <a:t>It can be considered a hybrid of DFS and Breadth-First Search (BFS), trading off memory for a controlled search depth.</a:t>
            </a:r>
            <a:endParaRPr sz="1100"/>
          </a:p>
          <a:p>
            <a:pPr indent="-298450" lvl="0" marL="457200" rtl="0" algn="l">
              <a:lnSpc>
                <a:spcPct val="150000"/>
              </a:lnSpc>
              <a:spcBef>
                <a:spcPts val="0"/>
              </a:spcBef>
              <a:spcAft>
                <a:spcPts val="0"/>
              </a:spcAft>
              <a:buSzPts val="1100"/>
              <a:buChar char="●"/>
            </a:pPr>
            <a:r>
              <a:rPr b="1" lang="en" sz="1100"/>
              <a:t>Advantages:</a:t>
            </a:r>
            <a:endParaRPr b="1" sz="1100"/>
          </a:p>
          <a:p>
            <a:pPr indent="-298450" lvl="1" marL="914400" rtl="0" algn="l">
              <a:lnSpc>
                <a:spcPct val="150000"/>
              </a:lnSpc>
              <a:spcBef>
                <a:spcPts val="0"/>
              </a:spcBef>
              <a:spcAft>
                <a:spcPts val="0"/>
              </a:spcAft>
              <a:buSzPts val="1100"/>
              <a:buChar char="○"/>
            </a:pPr>
            <a:r>
              <a:rPr lang="en" sz="1100"/>
              <a:t>Reduces the risk of infinite loops in cyclic graphs.</a:t>
            </a:r>
            <a:endParaRPr sz="1100"/>
          </a:p>
          <a:p>
            <a:pPr indent="-298450" lvl="1" marL="914400" rtl="0" algn="l">
              <a:lnSpc>
                <a:spcPct val="150000"/>
              </a:lnSpc>
              <a:spcBef>
                <a:spcPts val="0"/>
              </a:spcBef>
              <a:spcAft>
                <a:spcPts val="0"/>
              </a:spcAft>
              <a:buSzPts val="1100"/>
              <a:buChar char="○"/>
            </a:pPr>
            <a:r>
              <a:rPr lang="en" sz="1100"/>
              <a:t>Memory efficient compared to BFS.</a:t>
            </a:r>
            <a:endParaRPr sz="1100"/>
          </a:p>
          <a:p>
            <a:pPr indent="0" lvl="0" marL="0" rtl="0" algn="l">
              <a:lnSpc>
                <a:spcPct val="150000"/>
              </a:lnSpc>
              <a:spcBef>
                <a:spcPts val="1200"/>
              </a:spcBef>
              <a:spcAft>
                <a:spcPts val="0"/>
              </a:spcAft>
              <a:buNone/>
            </a:pPr>
            <a:r>
              <a:t/>
            </a:r>
            <a:endParaRPr b="1" sz="1300"/>
          </a:p>
        </p:txBody>
      </p:sp>
      <p:sp>
        <p:nvSpPr>
          <p:cNvPr id="1055" name="Google Shape;1055;p74"/>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pic>
        <p:nvPicPr>
          <p:cNvPr id="1056" name="Google Shape;1056;p74"/>
          <p:cNvPicPr preferRelativeResize="0"/>
          <p:nvPr/>
        </p:nvPicPr>
        <p:blipFill>
          <a:blip r:embed="rId3">
            <a:alphaModFix/>
          </a:blip>
          <a:stretch>
            <a:fillRect/>
          </a:stretch>
        </p:blipFill>
        <p:spPr>
          <a:xfrm>
            <a:off x="5195300" y="2269600"/>
            <a:ext cx="3166875" cy="25335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p75"/>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300"/>
              <a:t>Time Complexities &amp; Limitations</a:t>
            </a:r>
            <a:endParaRPr b="1" sz="1300"/>
          </a:p>
          <a:p>
            <a:pPr indent="-298450" lvl="0" marL="457200" rtl="0" algn="l">
              <a:lnSpc>
                <a:spcPct val="150000"/>
              </a:lnSpc>
              <a:spcBef>
                <a:spcPts val="1200"/>
              </a:spcBef>
              <a:spcAft>
                <a:spcPts val="0"/>
              </a:spcAft>
              <a:buSzPts val="1100"/>
              <a:buChar char="●"/>
            </a:pPr>
            <a:r>
              <a:rPr b="1" lang="en" sz="1100"/>
              <a:t>Time Complexity:</a:t>
            </a:r>
            <a:endParaRPr b="1" sz="1100"/>
          </a:p>
          <a:p>
            <a:pPr indent="-298450" lvl="1" marL="914400" rtl="0" algn="l">
              <a:lnSpc>
                <a:spcPct val="150000"/>
              </a:lnSpc>
              <a:spcBef>
                <a:spcPts val="0"/>
              </a:spcBef>
              <a:spcAft>
                <a:spcPts val="0"/>
              </a:spcAft>
              <a:buSzPts val="1100"/>
              <a:buChar char="○"/>
            </a:pPr>
            <a:r>
              <a:rPr b="1" lang="en" sz="1100"/>
              <a:t>Best Case:</a:t>
            </a:r>
            <a:r>
              <a:rPr lang="en" sz="1100"/>
              <a:t> O(d), where d is the depth of the solution.</a:t>
            </a:r>
            <a:endParaRPr sz="1100"/>
          </a:p>
          <a:p>
            <a:pPr indent="-298450" lvl="1" marL="914400" rtl="0" algn="l">
              <a:lnSpc>
                <a:spcPct val="150000"/>
              </a:lnSpc>
              <a:spcBef>
                <a:spcPts val="0"/>
              </a:spcBef>
              <a:spcAft>
                <a:spcPts val="0"/>
              </a:spcAft>
              <a:buSzPts val="1100"/>
              <a:buChar char="○"/>
            </a:pPr>
            <a:r>
              <a:rPr b="1" lang="en" sz="1100"/>
              <a:t>Worst Case:</a:t>
            </a:r>
            <a:r>
              <a:rPr lang="en" sz="1100"/>
              <a:t> O(b^l), where b is the branching factor and l is the depth limit.</a:t>
            </a:r>
            <a:endParaRPr sz="1100"/>
          </a:p>
          <a:p>
            <a:pPr indent="-298450" lvl="0" marL="457200" rtl="0" algn="l">
              <a:lnSpc>
                <a:spcPct val="150000"/>
              </a:lnSpc>
              <a:spcBef>
                <a:spcPts val="0"/>
              </a:spcBef>
              <a:spcAft>
                <a:spcPts val="0"/>
              </a:spcAft>
              <a:buSzPts val="1100"/>
              <a:buChar char="●"/>
            </a:pPr>
            <a:r>
              <a:rPr b="1" lang="en" sz="1100"/>
              <a:t>Space Complexity:</a:t>
            </a:r>
            <a:endParaRPr b="1" sz="1100"/>
          </a:p>
          <a:p>
            <a:pPr indent="-298450" lvl="1" marL="914400" rtl="0" algn="l">
              <a:lnSpc>
                <a:spcPct val="150000"/>
              </a:lnSpc>
              <a:spcBef>
                <a:spcPts val="0"/>
              </a:spcBef>
              <a:spcAft>
                <a:spcPts val="0"/>
              </a:spcAft>
              <a:buSzPts val="1100"/>
              <a:buChar char="○"/>
            </a:pPr>
            <a:r>
              <a:rPr lang="en" sz="1100"/>
              <a:t>O(b*l), where b is the branching factor and l is the depth limit.</a:t>
            </a:r>
            <a:endParaRPr sz="1100"/>
          </a:p>
          <a:p>
            <a:pPr indent="-298450" lvl="0" marL="457200" rtl="0" algn="l">
              <a:lnSpc>
                <a:spcPct val="150000"/>
              </a:lnSpc>
              <a:spcBef>
                <a:spcPts val="0"/>
              </a:spcBef>
              <a:spcAft>
                <a:spcPts val="0"/>
              </a:spcAft>
              <a:buSzPts val="1100"/>
              <a:buChar char="●"/>
            </a:pPr>
            <a:r>
              <a:rPr b="1" lang="en" sz="1100"/>
              <a:t>Limitations:</a:t>
            </a:r>
            <a:endParaRPr b="1" sz="1100"/>
          </a:p>
          <a:p>
            <a:pPr indent="-298450" lvl="1" marL="914400" rtl="0" algn="l">
              <a:lnSpc>
                <a:spcPct val="150000"/>
              </a:lnSpc>
              <a:spcBef>
                <a:spcPts val="0"/>
              </a:spcBef>
              <a:spcAft>
                <a:spcPts val="0"/>
              </a:spcAft>
              <a:buSzPts val="1100"/>
              <a:buChar char="○"/>
            </a:pPr>
            <a:r>
              <a:rPr lang="en" sz="1100"/>
              <a:t>Can miss a solution if it exists at a depth greater than the limit.</a:t>
            </a:r>
            <a:endParaRPr sz="1100"/>
          </a:p>
          <a:p>
            <a:pPr indent="-298450" lvl="1" marL="914400" rtl="0" algn="l">
              <a:lnSpc>
                <a:spcPct val="150000"/>
              </a:lnSpc>
              <a:spcBef>
                <a:spcPts val="0"/>
              </a:spcBef>
              <a:spcAft>
                <a:spcPts val="0"/>
              </a:spcAft>
              <a:buSzPts val="1100"/>
              <a:buChar char="○"/>
            </a:pPr>
            <a:r>
              <a:rPr lang="en" sz="1100"/>
              <a:t>Choosing the correct depth limit is critical; too shallow and it misses solutions, too deep and it might become inefficient.</a:t>
            </a:r>
            <a:endParaRPr sz="1100"/>
          </a:p>
          <a:p>
            <a:pPr indent="0" lvl="0" marL="0" rtl="0" algn="l">
              <a:lnSpc>
                <a:spcPct val="150000"/>
              </a:lnSpc>
              <a:spcBef>
                <a:spcPts val="1200"/>
              </a:spcBef>
              <a:spcAft>
                <a:spcPts val="0"/>
              </a:spcAft>
              <a:buNone/>
            </a:pPr>
            <a:r>
              <a:t/>
            </a:r>
            <a:endParaRPr b="1" sz="1300"/>
          </a:p>
        </p:txBody>
      </p:sp>
      <p:sp>
        <p:nvSpPr>
          <p:cNvPr id="1062" name="Google Shape;1062;p75"/>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76"/>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068" name="Google Shape;1068;p76"/>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300"/>
              <a:t>Introduction to Iterative Deepening Search (IDS)</a:t>
            </a:r>
            <a:endParaRPr b="1" sz="1100"/>
          </a:p>
          <a:p>
            <a:pPr indent="-298450" lvl="0" marL="457200" rtl="0" algn="l">
              <a:lnSpc>
                <a:spcPct val="150000"/>
              </a:lnSpc>
              <a:spcBef>
                <a:spcPts val="1200"/>
              </a:spcBef>
              <a:spcAft>
                <a:spcPts val="0"/>
              </a:spcAft>
              <a:buSzPts val="1100"/>
              <a:buChar char="●"/>
            </a:pPr>
            <a:r>
              <a:rPr b="1" lang="en" sz="1100"/>
              <a:t>Content</a:t>
            </a:r>
            <a:r>
              <a:rPr lang="en" sz="1100"/>
              <a:t>:</a:t>
            </a:r>
            <a:endParaRPr sz="1100"/>
          </a:p>
          <a:p>
            <a:pPr indent="-298450" lvl="1" marL="914400" rtl="0" algn="l">
              <a:lnSpc>
                <a:spcPct val="150000"/>
              </a:lnSpc>
              <a:spcBef>
                <a:spcPts val="0"/>
              </a:spcBef>
              <a:spcAft>
                <a:spcPts val="0"/>
              </a:spcAft>
              <a:buSzPts val="1100"/>
              <a:buChar char="○"/>
            </a:pPr>
            <a:r>
              <a:rPr b="1" lang="en" sz="1100"/>
              <a:t>Definition</a:t>
            </a:r>
            <a:r>
              <a:rPr lang="en" sz="1100"/>
              <a:t>: IDS combines the benefits of Breadth-First Search (BFS) and Depth-First Search (DFS). It repeatedly applies Depth-First Search up to a certain depth limit, increasing the limit incrementally.</a:t>
            </a:r>
            <a:endParaRPr sz="1100"/>
          </a:p>
          <a:p>
            <a:pPr indent="-298450" lvl="1" marL="914400" rtl="0" algn="l">
              <a:lnSpc>
                <a:spcPct val="150000"/>
              </a:lnSpc>
              <a:spcBef>
                <a:spcPts val="0"/>
              </a:spcBef>
              <a:spcAft>
                <a:spcPts val="0"/>
              </a:spcAft>
              <a:buSzPts val="1100"/>
              <a:buChar char="○"/>
            </a:pPr>
            <a:r>
              <a:rPr b="1" lang="en" sz="1100"/>
              <a:t>Process</a:t>
            </a:r>
            <a:r>
              <a:rPr lang="en" sz="1100"/>
              <a:t>:</a:t>
            </a:r>
            <a:endParaRPr sz="1100"/>
          </a:p>
          <a:p>
            <a:pPr indent="-304800" lvl="2" marL="1371600" marR="25400" rtl="0" algn="l">
              <a:lnSpc>
                <a:spcPct val="156250"/>
              </a:lnSpc>
              <a:spcBef>
                <a:spcPts val="0"/>
              </a:spcBef>
              <a:spcAft>
                <a:spcPts val="0"/>
              </a:spcAft>
              <a:buSzPts val="1200"/>
              <a:buFont typeface="Roboto"/>
              <a:buChar char="■"/>
            </a:pPr>
            <a:r>
              <a:rPr lang="en" sz="1200">
                <a:highlight>
                  <a:srgbClr val="FFFFFF"/>
                </a:highlight>
                <a:latin typeface="Roboto"/>
                <a:ea typeface="Roboto"/>
                <a:cs typeface="Roboto"/>
                <a:sym typeface="Roboto"/>
              </a:rPr>
              <a:t>Set the depth limit to 0.</a:t>
            </a:r>
            <a:endParaRPr sz="1200">
              <a:highlight>
                <a:srgbClr val="FFFFFF"/>
              </a:highlight>
              <a:latin typeface="Roboto"/>
              <a:ea typeface="Roboto"/>
              <a:cs typeface="Roboto"/>
              <a:sym typeface="Roboto"/>
            </a:endParaRPr>
          </a:p>
          <a:p>
            <a:pPr indent="-304800" lvl="2" marL="1371600" marR="25400" rtl="0" algn="l">
              <a:lnSpc>
                <a:spcPct val="156250"/>
              </a:lnSpc>
              <a:spcBef>
                <a:spcPts val="0"/>
              </a:spcBef>
              <a:spcAft>
                <a:spcPts val="0"/>
              </a:spcAft>
              <a:buSzPts val="1200"/>
              <a:buFont typeface="Roboto"/>
              <a:buChar char="■"/>
            </a:pPr>
            <a:r>
              <a:rPr lang="en" sz="1200">
                <a:highlight>
                  <a:srgbClr val="FFFFFF"/>
                </a:highlight>
                <a:latin typeface="Roboto"/>
                <a:ea typeface="Roboto"/>
                <a:cs typeface="Roboto"/>
                <a:sym typeface="Roboto"/>
              </a:rPr>
              <a:t>Perform DFS to the depth limit.</a:t>
            </a:r>
            <a:endParaRPr sz="1200">
              <a:highlight>
                <a:srgbClr val="FFFFFF"/>
              </a:highlight>
              <a:latin typeface="Roboto"/>
              <a:ea typeface="Roboto"/>
              <a:cs typeface="Roboto"/>
              <a:sym typeface="Roboto"/>
            </a:endParaRPr>
          </a:p>
          <a:p>
            <a:pPr indent="-304800" lvl="2" marL="1371600" marR="25400" rtl="0" algn="l">
              <a:lnSpc>
                <a:spcPct val="156250"/>
              </a:lnSpc>
              <a:spcBef>
                <a:spcPts val="0"/>
              </a:spcBef>
              <a:spcAft>
                <a:spcPts val="0"/>
              </a:spcAft>
              <a:buSzPts val="1200"/>
              <a:buFont typeface="Roboto"/>
              <a:buChar char="■"/>
            </a:pPr>
            <a:r>
              <a:rPr lang="en" sz="1200">
                <a:highlight>
                  <a:srgbClr val="FFFFFF"/>
                </a:highlight>
                <a:latin typeface="Roboto"/>
                <a:ea typeface="Roboto"/>
                <a:cs typeface="Roboto"/>
                <a:sym typeface="Roboto"/>
              </a:rPr>
              <a:t>If the goal state is found, return it.</a:t>
            </a:r>
            <a:endParaRPr sz="1200">
              <a:highlight>
                <a:srgbClr val="FFFFFF"/>
              </a:highlight>
              <a:latin typeface="Roboto"/>
              <a:ea typeface="Roboto"/>
              <a:cs typeface="Roboto"/>
              <a:sym typeface="Roboto"/>
            </a:endParaRPr>
          </a:p>
          <a:p>
            <a:pPr indent="-304800" lvl="2" marL="1371600" marR="25400" rtl="0" algn="l">
              <a:lnSpc>
                <a:spcPct val="156250"/>
              </a:lnSpc>
              <a:spcBef>
                <a:spcPts val="0"/>
              </a:spcBef>
              <a:spcAft>
                <a:spcPts val="0"/>
              </a:spcAft>
              <a:buSzPts val="1200"/>
              <a:buFont typeface="Roboto"/>
              <a:buChar char="■"/>
            </a:pPr>
            <a:r>
              <a:rPr lang="en" sz="1200">
                <a:highlight>
                  <a:srgbClr val="FFFFFF"/>
                </a:highlight>
                <a:latin typeface="Roboto"/>
                <a:ea typeface="Roboto"/>
                <a:cs typeface="Roboto"/>
                <a:sym typeface="Roboto"/>
              </a:rPr>
              <a:t>If the goal state is not found and the maximum depth has not been reached, increment the depth limit and repeat steps 2-4.</a:t>
            </a:r>
            <a:endParaRPr sz="1200">
              <a:highlight>
                <a:srgbClr val="FFFFFF"/>
              </a:highlight>
              <a:latin typeface="Roboto"/>
              <a:ea typeface="Roboto"/>
              <a:cs typeface="Roboto"/>
              <a:sym typeface="Roboto"/>
            </a:endParaRPr>
          </a:p>
          <a:p>
            <a:pPr indent="-304800" lvl="2" marL="1371600" marR="25400" rtl="0" algn="l">
              <a:lnSpc>
                <a:spcPct val="156250"/>
              </a:lnSpc>
              <a:spcBef>
                <a:spcPts val="0"/>
              </a:spcBef>
              <a:spcAft>
                <a:spcPts val="0"/>
              </a:spcAft>
              <a:buSzPts val="1200"/>
              <a:buFont typeface="Roboto"/>
              <a:buChar char="■"/>
            </a:pPr>
            <a:r>
              <a:rPr lang="en" sz="1200">
                <a:highlight>
                  <a:srgbClr val="FFFFFF"/>
                </a:highlight>
                <a:latin typeface="Roboto"/>
                <a:ea typeface="Roboto"/>
                <a:cs typeface="Roboto"/>
                <a:sym typeface="Roboto"/>
              </a:rPr>
              <a:t>If the goal state is not found and the maximum depth has been reached, terminate the search and return failure.</a:t>
            </a:r>
            <a:endParaRPr b="1" sz="1300"/>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sp>
        <p:nvSpPr>
          <p:cNvPr id="1073" name="Google Shape;1073;p77"/>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074" name="Google Shape;1074;p77"/>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1371600" rtl="0" algn="l">
              <a:lnSpc>
                <a:spcPct val="150000"/>
              </a:lnSpc>
              <a:spcBef>
                <a:spcPts val="1200"/>
              </a:spcBef>
              <a:spcAft>
                <a:spcPts val="0"/>
              </a:spcAft>
              <a:buNone/>
            </a:pPr>
            <a:r>
              <a:t/>
            </a:r>
            <a:endParaRPr sz="1100"/>
          </a:p>
          <a:p>
            <a:pPr indent="0" lvl="0" marL="0" rtl="0" algn="l">
              <a:lnSpc>
                <a:spcPct val="150000"/>
              </a:lnSpc>
              <a:spcBef>
                <a:spcPts val="1200"/>
              </a:spcBef>
              <a:spcAft>
                <a:spcPts val="0"/>
              </a:spcAft>
              <a:buNone/>
            </a:pPr>
            <a:r>
              <a:t/>
            </a:r>
            <a:endParaRPr b="1" sz="1300"/>
          </a:p>
        </p:txBody>
      </p:sp>
      <p:pic>
        <p:nvPicPr>
          <p:cNvPr id="1075" name="Google Shape;1075;p77"/>
          <p:cNvPicPr preferRelativeResize="0"/>
          <p:nvPr/>
        </p:nvPicPr>
        <p:blipFill>
          <a:blip r:embed="rId3">
            <a:alphaModFix/>
          </a:blip>
          <a:stretch>
            <a:fillRect/>
          </a:stretch>
        </p:blipFill>
        <p:spPr>
          <a:xfrm>
            <a:off x="850875" y="380750"/>
            <a:ext cx="3956925" cy="3165525"/>
          </a:xfrm>
          <a:prstGeom prst="rect">
            <a:avLst/>
          </a:prstGeom>
          <a:noFill/>
          <a:ln>
            <a:noFill/>
          </a:ln>
        </p:spPr>
      </p:pic>
      <p:sp>
        <p:nvSpPr>
          <p:cNvPr id="1076" name="Google Shape;1076;p77"/>
          <p:cNvSpPr txBox="1"/>
          <p:nvPr/>
        </p:nvSpPr>
        <p:spPr>
          <a:xfrm>
            <a:off x="5465800" y="651325"/>
            <a:ext cx="3424500" cy="1416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lang="en" sz="1200">
                <a:solidFill>
                  <a:srgbClr val="333333"/>
                </a:solidFill>
                <a:highlight>
                  <a:srgbClr val="FFFFFF"/>
                </a:highlight>
                <a:latin typeface="Roboto"/>
                <a:ea typeface="Roboto"/>
                <a:cs typeface="Roboto"/>
                <a:sym typeface="Roboto"/>
              </a:rPr>
              <a:t>1'st Iteration-----&gt; A</a:t>
            </a:r>
            <a:br>
              <a:rPr lang="en" sz="1200">
                <a:solidFill>
                  <a:srgbClr val="333333"/>
                </a:solidFill>
                <a:highlight>
                  <a:srgbClr val="FFFFFF"/>
                </a:highlight>
                <a:latin typeface="Roboto"/>
                <a:ea typeface="Roboto"/>
                <a:cs typeface="Roboto"/>
                <a:sym typeface="Roboto"/>
              </a:rPr>
            </a:br>
            <a:r>
              <a:rPr lang="en" sz="1200">
                <a:solidFill>
                  <a:srgbClr val="333333"/>
                </a:solidFill>
                <a:highlight>
                  <a:srgbClr val="FFFFFF"/>
                </a:highlight>
                <a:latin typeface="Roboto"/>
                <a:ea typeface="Roboto"/>
                <a:cs typeface="Roboto"/>
                <a:sym typeface="Roboto"/>
              </a:rPr>
              <a:t>2'nd Iteration----&gt; A, B, C</a:t>
            </a:r>
            <a:br>
              <a:rPr lang="en" sz="1200">
                <a:solidFill>
                  <a:srgbClr val="333333"/>
                </a:solidFill>
                <a:highlight>
                  <a:srgbClr val="FFFFFF"/>
                </a:highlight>
                <a:latin typeface="Roboto"/>
                <a:ea typeface="Roboto"/>
                <a:cs typeface="Roboto"/>
                <a:sym typeface="Roboto"/>
              </a:rPr>
            </a:br>
            <a:r>
              <a:rPr lang="en" sz="1200">
                <a:solidFill>
                  <a:srgbClr val="333333"/>
                </a:solidFill>
                <a:highlight>
                  <a:srgbClr val="FFFFFF"/>
                </a:highlight>
                <a:latin typeface="Roboto"/>
                <a:ea typeface="Roboto"/>
                <a:cs typeface="Roboto"/>
                <a:sym typeface="Roboto"/>
              </a:rPr>
              <a:t>3'rd Iteration------&gt;A, B, D, E, C, F, G</a:t>
            </a:r>
            <a:br>
              <a:rPr lang="en" sz="1200">
                <a:solidFill>
                  <a:srgbClr val="333333"/>
                </a:solidFill>
                <a:highlight>
                  <a:srgbClr val="FFFFFF"/>
                </a:highlight>
                <a:latin typeface="Roboto"/>
                <a:ea typeface="Roboto"/>
                <a:cs typeface="Roboto"/>
                <a:sym typeface="Roboto"/>
              </a:rPr>
            </a:br>
            <a:r>
              <a:rPr lang="en" sz="1200">
                <a:solidFill>
                  <a:srgbClr val="333333"/>
                </a:solidFill>
                <a:highlight>
                  <a:srgbClr val="FFFFFF"/>
                </a:highlight>
                <a:latin typeface="Roboto"/>
                <a:ea typeface="Roboto"/>
                <a:cs typeface="Roboto"/>
                <a:sym typeface="Roboto"/>
              </a:rPr>
              <a:t>4'th Iteration------&gt;A, B, D, H, I, E, C, F, K, G</a:t>
            </a:r>
            <a:br>
              <a:rPr lang="en" sz="1200">
                <a:solidFill>
                  <a:srgbClr val="333333"/>
                </a:solidFill>
                <a:highlight>
                  <a:srgbClr val="FFFFFF"/>
                </a:highlight>
                <a:latin typeface="Roboto"/>
                <a:ea typeface="Roboto"/>
                <a:cs typeface="Roboto"/>
                <a:sym typeface="Roboto"/>
              </a:rPr>
            </a:br>
            <a:r>
              <a:rPr lang="en" sz="1200">
                <a:solidFill>
                  <a:srgbClr val="333333"/>
                </a:solidFill>
                <a:highlight>
                  <a:srgbClr val="FFFFFF"/>
                </a:highlight>
                <a:latin typeface="Roboto"/>
                <a:ea typeface="Roboto"/>
                <a:cs typeface="Roboto"/>
                <a:sym typeface="Roboto"/>
              </a:rPr>
              <a:t>In the fourth iteration, the algorithm will find the goal node.</a:t>
            </a:r>
            <a:endParaRPr sz="1200">
              <a:solidFill>
                <a:srgbClr val="333333"/>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t/>
            </a:r>
            <a:endParaRPr sz="1100"/>
          </a:p>
          <a:p>
            <a:pPr indent="0" lvl="0" marL="0" rtl="0" algn="l">
              <a:spcBef>
                <a:spcPts val="0"/>
              </a:spcBef>
              <a:spcAft>
                <a:spcPts val="0"/>
              </a:spcAft>
              <a:buNone/>
            </a:pPr>
            <a:r>
              <a:t/>
            </a:r>
            <a:endParaRPr>
              <a:solidFill>
                <a:schemeClr val="dk1"/>
              </a:solidFill>
              <a:latin typeface="Golos Text"/>
              <a:ea typeface="Golos Text"/>
              <a:cs typeface="Golos Text"/>
              <a:sym typeface="Golos Text"/>
            </a:endParaRPr>
          </a:p>
        </p:txBody>
      </p:sp>
      <p:sp>
        <p:nvSpPr>
          <p:cNvPr id="1077" name="Google Shape;1077;p77"/>
          <p:cNvSpPr txBox="1"/>
          <p:nvPr/>
        </p:nvSpPr>
        <p:spPr>
          <a:xfrm>
            <a:off x="778900" y="3256675"/>
            <a:ext cx="6755100" cy="483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b="1" lang="en" sz="1200">
                <a:solidFill>
                  <a:srgbClr val="333333"/>
                </a:solidFill>
                <a:highlight>
                  <a:srgbClr val="FFFFFF"/>
                </a:highlight>
                <a:latin typeface="Roboto"/>
                <a:ea typeface="Roboto"/>
                <a:cs typeface="Roboto"/>
                <a:sym typeface="Roboto"/>
              </a:rPr>
              <a:t>Time Complexity:  </a:t>
            </a:r>
            <a:r>
              <a:rPr lang="en" sz="1200">
                <a:solidFill>
                  <a:srgbClr val="333333"/>
                </a:solidFill>
                <a:highlight>
                  <a:srgbClr val="FFFFFF"/>
                </a:highlight>
                <a:latin typeface="Roboto"/>
                <a:ea typeface="Roboto"/>
                <a:cs typeface="Roboto"/>
                <a:sym typeface="Roboto"/>
              </a:rPr>
              <a:t>Let's suppose b is the branching factor and depth is d then the worst-case time complexity is </a:t>
            </a:r>
            <a:r>
              <a:rPr b="1" lang="en" sz="1200">
                <a:solidFill>
                  <a:srgbClr val="333333"/>
                </a:solidFill>
                <a:highlight>
                  <a:srgbClr val="FFFFFF"/>
                </a:highlight>
                <a:latin typeface="Roboto"/>
                <a:ea typeface="Roboto"/>
                <a:cs typeface="Roboto"/>
                <a:sym typeface="Roboto"/>
              </a:rPr>
              <a:t>O(b</a:t>
            </a:r>
            <a:r>
              <a:rPr b="1" baseline="30000" lang="en" sz="1200">
                <a:solidFill>
                  <a:srgbClr val="333333"/>
                </a:solidFill>
                <a:highlight>
                  <a:srgbClr val="FFFFFF"/>
                </a:highlight>
                <a:latin typeface="Roboto"/>
                <a:ea typeface="Roboto"/>
                <a:cs typeface="Roboto"/>
                <a:sym typeface="Roboto"/>
              </a:rPr>
              <a:t>d</a:t>
            </a:r>
            <a:r>
              <a:rPr b="1" lang="en" sz="1200">
                <a:solidFill>
                  <a:srgbClr val="333333"/>
                </a:solidFill>
                <a:highlight>
                  <a:srgbClr val="FFFFFF"/>
                </a:highlight>
                <a:latin typeface="Roboto"/>
                <a:ea typeface="Roboto"/>
                <a:cs typeface="Roboto"/>
                <a:sym typeface="Roboto"/>
              </a:rPr>
              <a:t>)</a:t>
            </a:r>
            <a:r>
              <a:rPr lang="en" sz="1200">
                <a:solidFill>
                  <a:srgbClr val="333333"/>
                </a:solidFill>
                <a:highlight>
                  <a:srgbClr val="FFFFFF"/>
                </a:highlight>
                <a:latin typeface="Roboto"/>
                <a:ea typeface="Roboto"/>
                <a:cs typeface="Roboto"/>
                <a:sym typeface="Roboto"/>
              </a:rPr>
              <a:t>.</a:t>
            </a:r>
            <a:endParaRPr sz="1200">
              <a:solidFill>
                <a:srgbClr val="333333"/>
              </a:solidFill>
              <a:highlight>
                <a:srgbClr val="FFFFFF"/>
              </a:highlight>
              <a:latin typeface="Roboto"/>
              <a:ea typeface="Roboto"/>
              <a:cs typeface="Roboto"/>
              <a:sym typeface="Roboto"/>
            </a:endParaRPr>
          </a:p>
          <a:p>
            <a:pPr indent="0" lvl="0" marL="0" rtl="0" algn="just">
              <a:lnSpc>
                <a:spcPct val="115000"/>
              </a:lnSpc>
              <a:spcBef>
                <a:spcPts val="1200"/>
              </a:spcBef>
              <a:spcAft>
                <a:spcPts val="0"/>
              </a:spcAft>
              <a:buNone/>
            </a:pPr>
            <a:r>
              <a:rPr b="1" lang="en" sz="1200">
                <a:solidFill>
                  <a:srgbClr val="333333"/>
                </a:solidFill>
                <a:highlight>
                  <a:srgbClr val="FFFFFF"/>
                </a:highlight>
                <a:latin typeface="Roboto"/>
                <a:ea typeface="Roboto"/>
                <a:cs typeface="Roboto"/>
                <a:sym typeface="Roboto"/>
              </a:rPr>
              <a:t>Space Complexity:  </a:t>
            </a:r>
            <a:r>
              <a:rPr lang="en" sz="1200">
                <a:solidFill>
                  <a:srgbClr val="333333"/>
                </a:solidFill>
                <a:highlight>
                  <a:srgbClr val="FFFFFF"/>
                </a:highlight>
                <a:latin typeface="Roboto"/>
                <a:ea typeface="Roboto"/>
                <a:cs typeface="Roboto"/>
                <a:sym typeface="Roboto"/>
              </a:rPr>
              <a:t>The space complexity of IDDFS will be </a:t>
            </a:r>
            <a:r>
              <a:rPr b="1" lang="en" sz="1200">
                <a:solidFill>
                  <a:srgbClr val="333333"/>
                </a:solidFill>
                <a:highlight>
                  <a:srgbClr val="FFFFFF"/>
                </a:highlight>
                <a:latin typeface="Roboto"/>
                <a:ea typeface="Roboto"/>
                <a:cs typeface="Roboto"/>
                <a:sym typeface="Roboto"/>
              </a:rPr>
              <a:t>O(bd)</a:t>
            </a:r>
            <a:r>
              <a:rPr lang="en" sz="1200">
                <a:solidFill>
                  <a:srgbClr val="333333"/>
                </a:solidFill>
                <a:highlight>
                  <a:srgbClr val="FFFFFF"/>
                </a:highlight>
                <a:latin typeface="Roboto"/>
                <a:ea typeface="Roboto"/>
                <a:cs typeface="Roboto"/>
                <a:sym typeface="Roboto"/>
              </a:rPr>
              <a:t>.</a:t>
            </a:r>
            <a:endParaRPr sz="1200">
              <a:solidFill>
                <a:srgbClr val="333333"/>
              </a:solidFill>
              <a:highlight>
                <a:srgbClr val="FFFFFF"/>
              </a:highlight>
              <a:latin typeface="Roboto"/>
              <a:ea typeface="Roboto"/>
              <a:cs typeface="Roboto"/>
              <a:sym typeface="Roboto"/>
            </a:endParaRPr>
          </a:p>
          <a:p>
            <a:pPr indent="0" lvl="0" marL="0" rtl="0" algn="just">
              <a:lnSpc>
                <a:spcPct val="115000"/>
              </a:lnSpc>
              <a:spcBef>
                <a:spcPts val="1200"/>
              </a:spcBef>
              <a:spcAft>
                <a:spcPts val="0"/>
              </a:spcAft>
              <a:buNone/>
            </a:pPr>
            <a:r>
              <a:t/>
            </a:r>
            <a:endParaRPr sz="1200">
              <a:solidFill>
                <a:srgbClr val="333333"/>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t/>
            </a:r>
            <a:endParaRPr sz="1100"/>
          </a:p>
          <a:p>
            <a:pPr indent="0" lvl="0" marL="0" rtl="0" algn="l">
              <a:spcBef>
                <a:spcPts val="0"/>
              </a:spcBef>
              <a:spcAft>
                <a:spcPts val="0"/>
              </a:spcAft>
              <a:buNone/>
            </a:pPr>
            <a:r>
              <a:t/>
            </a:r>
            <a:endParaRPr>
              <a:solidFill>
                <a:schemeClr val="dk1"/>
              </a:solidFill>
              <a:latin typeface="Golos Text"/>
              <a:ea typeface="Golos Text"/>
              <a:cs typeface="Golos Text"/>
              <a:sym typeface="Golos Tex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pic>
        <p:nvPicPr>
          <p:cNvPr id="286" name="Google Shape;286;p24"/>
          <p:cNvPicPr preferRelativeResize="0"/>
          <p:nvPr/>
        </p:nvPicPr>
        <p:blipFill>
          <a:blip r:embed="rId3">
            <a:alphaModFix/>
          </a:blip>
          <a:stretch>
            <a:fillRect/>
          </a:stretch>
        </p:blipFill>
        <p:spPr>
          <a:xfrm>
            <a:off x="2174525" y="207850"/>
            <a:ext cx="4794950" cy="479495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1" name="Shape 1081"/>
        <p:cNvGrpSpPr/>
        <p:nvPr/>
      </p:nvGrpSpPr>
      <p:grpSpPr>
        <a:xfrm>
          <a:off x="0" y="0"/>
          <a:ext cx="0" cy="0"/>
          <a:chOff x="0" y="0"/>
          <a:chExt cx="0" cy="0"/>
        </a:xfrm>
      </p:grpSpPr>
      <p:sp>
        <p:nvSpPr>
          <p:cNvPr id="1082" name="Google Shape;1082;p78"/>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083" name="Google Shape;1083;p78"/>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Advantages and Applications of IDS</a:t>
            </a:r>
            <a:endParaRPr sz="1100"/>
          </a:p>
          <a:p>
            <a:pPr indent="-304800" lvl="0" marL="457200" marR="25400" rtl="0" algn="l">
              <a:lnSpc>
                <a:spcPct val="150000"/>
              </a:lnSpc>
              <a:spcBef>
                <a:spcPts val="1500"/>
              </a:spcBef>
              <a:spcAft>
                <a:spcPts val="0"/>
              </a:spcAft>
              <a:buSzPts val="1200"/>
              <a:buFont typeface="Roboto"/>
              <a:buChar char="●"/>
            </a:pPr>
            <a:r>
              <a:rPr lang="en" sz="1200">
                <a:highlight>
                  <a:srgbClr val="FFFFFF"/>
                </a:highlight>
                <a:latin typeface="Roboto"/>
                <a:ea typeface="Roboto"/>
                <a:cs typeface="Roboto"/>
                <a:sym typeface="Roboto"/>
              </a:rPr>
              <a:t>It combines the benefits of BFS and DFS search algorithm in terms of fast search and memory efficiency.</a:t>
            </a:r>
            <a:endParaRPr sz="1200">
              <a:highlight>
                <a:srgbClr val="FFFFFF"/>
              </a:highlight>
              <a:latin typeface="Roboto"/>
              <a:ea typeface="Roboto"/>
              <a:cs typeface="Roboto"/>
              <a:sym typeface="Roboto"/>
            </a:endParaRPr>
          </a:p>
          <a:p>
            <a:pPr indent="-304800" lvl="0" marL="457200" marR="25400" rtl="0" algn="l">
              <a:lnSpc>
                <a:spcPct val="150000"/>
              </a:lnSpc>
              <a:spcBef>
                <a:spcPts val="0"/>
              </a:spcBef>
              <a:spcAft>
                <a:spcPts val="0"/>
              </a:spcAft>
              <a:buSzPts val="1200"/>
              <a:buFont typeface="Roboto"/>
              <a:buChar char="●"/>
            </a:pPr>
            <a:r>
              <a:rPr lang="en" sz="1200">
                <a:highlight>
                  <a:srgbClr val="FFFFFF"/>
                </a:highlight>
                <a:latin typeface="Roboto"/>
                <a:ea typeface="Roboto"/>
                <a:cs typeface="Roboto"/>
                <a:sym typeface="Roboto"/>
              </a:rPr>
              <a:t>It is a type of straightforward which is used to put into practice since it builds upon the conventional depth-first search algorithm.</a:t>
            </a:r>
            <a:endParaRPr sz="1200">
              <a:highlight>
                <a:srgbClr val="FFFFFF"/>
              </a:highlight>
              <a:latin typeface="Roboto"/>
              <a:ea typeface="Roboto"/>
              <a:cs typeface="Roboto"/>
              <a:sym typeface="Roboto"/>
            </a:endParaRPr>
          </a:p>
          <a:p>
            <a:pPr indent="-304800" lvl="0" marL="457200" marR="25400" rtl="0" algn="l">
              <a:lnSpc>
                <a:spcPct val="150000"/>
              </a:lnSpc>
              <a:spcBef>
                <a:spcPts val="0"/>
              </a:spcBef>
              <a:spcAft>
                <a:spcPts val="0"/>
              </a:spcAft>
              <a:buSzPts val="1200"/>
              <a:buFont typeface="Roboto"/>
              <a:buChar char="●"/>
            </a:pPr>
            <a:r>
              <a:rPr lang="en" sz="1200">
                <a:highlight>
                  <a:srgbClr val="FFFFFF"/>
                </a:highlight>
                <a:latin typeface="Roboto"/>
                <a:ea typeface="Roboto"/>
                <a:cs typeface="Roboto"/>
                <a:sym typeface="Roboto"/>
              </a:rPr>
              <a:t>It is a type of search algorithm which provides guarantees to find the optimal solution, as long as the cost of each edge in the search space is the same.</a:t>
            </a:r>
            <a:endParaRPr sz="1200">
              <a:highlight>
                <a:srgbClr val="FFFFFF"/>
              </a:highlight>
              <a:latin typeface="Roboto"/>
              <a:ea typeface="Roboto"/>
              <a:cs typeface="Roboto"/>
              <a:sym typeface="Roboto"/>
            </a:endParaRPr>
          </a:p>
          <a:p>
            <a:pPr indent="-304800" lvl="0" marL="457200" marR="25400" rtl="0" algn="l">
              <a:lnSpc>
                <a:spcPct val="150000"/>
              </a:lnSpc>
              <a:spcBef>
                <a:spcPts val="0"/>
              </a:spcBef>
              <a:spcAft>
                <a:spcPts val="0"/>
              </a:spcAft>
              <a:buSzPts val="1200"/>
              <a:buFont typeface="Roboto"/>
              <a:buChar char="●"/>
            </a:pPr>
            <a:r>
              <a:rPr lang="en" sz="1200">
                <a:highlight>
                  <a:srgbClr val="FFFFFF"/>
                </a:highlight>
                <a:latin typeface="Roboto"/>
                <a:ea typeface="Roboto"/>
                <a:cs typeface="Roboto"/>
                <a:sym typeface="Roboto"/>
              </a:rPr>
              <a:t>The Iterative Deepening Depth-First Search (IDDFS) algorithm uses less memory compared to Breadth-First Search (BFS) because it only stores the current path in memory, rather than the entire search tree.</a:t>
            </a:r>
            <a:endParaRPr b="1" sz="1100"/>
          </a:p>
          <a:p>
            <a:pPr indent="0" lvl="0" marL="0" marR="25400" rtl="0" algn="l">
              <a:lnSpc>
                <a:spcPct val="115000"/>
              </a:lnSpc>
              <a:spcBef>
                <a:spcPts val="1500"/>
              </a:spcBef>
              <a:spcAft>
                <a:spcPts val="0"/>
              </a:spcAft>
              <a:buNone/>
            </a:pPr>
            <a:r>
              <a:rPr b="1" lang="en" sz="1100"/>
              <a:t>Applications</a:t>
            </a:r>
            <a:r>
              <a:rPr lang="en" sz="1100"/>
              <a:t>:</a:t>
            </a:r>
            <a:endParaRPr sz="1100"/>
          </a:p>
          <a:p>
            <a:pPr indent="457200" lvl="0" marL="0" marR="25400" rtl="0" algn="l">
              <a:lnSpc>
                <a:spcPct val="115000"/>
              </a:lnSpc>
              <a:spcBef>
                <a:spcPts val="1500"/>
              </a:spcBef>
              <a:spcAft>
                <a:spcPts val="0"/>
              </a:spcAft>
              <a:buNone/>
            </a:pPr>
            <a:r>
              <a:rPr lang="en" sz="1100"/>
              <a:t>Commonly used in AI for games like chess, where the depth of the search tree is unknown.</a:t>
            </a:r>
            <a:endParaRPr sz="1100"/>
          </a:p>
          <a:p>
            <a:pPr indent="457200" lvl="0" marL="0" rtl="0" algn="l">
              <a:lnSpc>
                <a:spcPct val="115000"/>
              </a:lnSpc>
              <a:spcBef>
                <a:spcPts val="1200"/>
              </a:spcBef>
              <a:spcAft>
                <a:spcPts val="0"/>
              </a:spcAft>
              <a:buNone/>
            </a:pPr>
            <a:r>
              <a:rPr lang="en" sz="1100"/>
              <a:t>Suitable for problems with large search spaces and unknown goal depths.</a:t>
            </a:r>
            <a:endParaRPr sz="1100"/>
          </a:p>
          <a:p>
            <a:pPr indent="0" lvl="0" marL="0" rtl="0" algn="l">
              <a:lnSpc>
                <a:spcPct val="150000"/>
              </a:lnSpc>
              <a:spcBef>
                <a:spcPts val="1200"/>
              </a:spcBef>
              <a:spcAft>
                <a:spcPts val="0"/>
              </a:spcAft>
              <a:buNone/>
            </a:pPr>
            <a:r>
              <a:t/>
            </a:r>
            <a:endParaRPr b="1" sz="1300"/>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7" name="Shape 1087"/>
        <p:cNvGrpSpPr/>
        <p:nvPr/>
      </p:nvGrpSpPr>
      <p:grpSpPr>
        <a:xfrm>
          <a:off x="0" y="0"/>
          <a:ext cx="0" cy="0"/>
          <a:chOff x="0" y="0"/>
          <a:chExt cx="0" cy="0"/>
        </a:xfrm>
      </p:grpSpPr>
      <p:sp>
        <p:nvSpPr>
          <p:cNvPr id="1088" name="Google Shape;1088;p79"/>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089" name="Google Shape;1089;p79"/>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Introduction to Bidirectional Search</a:t>
            </a:r>
            <a:endParaRPr b="1" sz="1100"/>
          </a:p>
          <a:p>
            <a:pPr indent="-298450" lvl="0" marL="457200" rtl="0" algn="l">
              <a:lnSpc>
                <a:spcPct val="115000"/>
              </a:lnSpc>
              <a:spcBef>
                <a:spcPts val="1200"/>
              </a:spcBef>
              <a:spcAft>
                <a:spcPts val="0"/>
              </a:spcAft>
              <a:buSzPts val="1100"/>
              <a:buChar char="●"/>
            </a:pPr>
            <a:r>
              <a:rPr b="1" lang="en" sz="1100"/>
              <a:t>Definition:</a:t>
            </a:r>
            <a:endParaRPr b="1" sz="1100"/>
          </a:p>
          <a:p>
            <a:pPr indent="-298450" lvl="1" marL="914400" rtl="0" algn="l">
              <a:lnSpc>
                <a:spcPct val="150000"/>
              </a:lnSpc>
              <a:spcBef>
                <a:spcPts val="0"/>
              </a:spcBef>
              <a:spcAft>
                <a:spcPts val="0"/>
              </a:spcAft>
              <a:buSzPts val="1100"/>
              <a:buChar char="○"/>
            </a:pPr>
            <a:r>
              <a:rPr lang="en" sz="1100"/>
              <a:t>Bidirectional Search is an algorithmic technique used to find the shortest path between a start node and a goal node in a graph.</a:t>
            </a:r>
            <a:endParaRPr sz="1100"/>
          </a:p>
          <a:p>
            <a:pPr indent="-298450" lvl="1" marL="914400" rtl="0" algn="l">
              <a:lnSpc>
                <a:spcPct val="150000"/>
              </a:lnSpc>
              <a:spcBef>
                <a:spcPts val="0"/>
              </a:spcBef>
              <a:spcAft>
                <a:spcPts val="0"/>
              </a:spcAft>
              <a:buSzPts val="1100"/>
              <a:buChar char="○"/>
            </a:pPr>
            <a:r>
              <a:rPr lang="en" sz="1100"/>
              <a:t>It simultaneously searches from both the start node and the goal node, aiming to meet in the middle.</a:t>
            </a:r>
            <a:endParaRPr sz="1100"/>
          </a:p>
          <a:p>
            <a:pPr indent="-298450" lvl="0" marL="457200" rtl="0" algn="l">
              <a:lnSpc>
                <a:spcPct val="115000"/>
              </a:lnSpc>
              <a:spcBef>
                <a:spcPts val="0"/>
              </a:spcBef>
              <a:spcAft>
                <a:spcPts val="0"/>
              </a:spcAft>
              <a:buSzPts val="1100"/>
              <a:buChar char="●"/>
            </a:pPr>
            <a:r>
              <a:rPr b="1" lang="en" sz="1100"/>
              <a:t>Use Cases:</a:t>
            </a:r>
            <a:endParaRPr b="1" sz="1100"/>
          </a:p>
          <a:p>
            <a:pPr indent="-298450" lvl="1" marL="914400" rtl="0" algn="l">
              <a:lnSpc>
                <a:spcPct val="115000"/>
              </a:lnSpc>
              <a:spcBef>
                <a:spcPts val="0"/>
              </a:spcBef>
              <a:spcAft>
                <a:spcPts val="0"/>
              </a:spcAft>
              <a:buSzPts val="1100"/>
              <a:buChar char="○"/>
            </a:pPr>
            <a:r>
              <a:rPr lang="en" sz="1100"/>
              <a:t>Efficient in scenarios where the search space is large and the goal node is known.</a:t>
            </a:r>
            <a:endParaRPr b="1" sz="1300"/>
          </a:p>
        </p:txBody>
      </p:sp>
      <p:pic>
        <p:nvPicPr>
          <p:cNvPr id="1090" name="Google Shape;1090;p79"/>
          <p:cNvPicPr preferRelativeResize="0"/>
          <p:nvPr/>
        </p:nvPicPr>
        <p:blipFill>
          <a:blip r:embed="rId3">
            <a:alphaModFix/>
          </a:blip>
          <a:stretch>
            <a:fillRect/>
          </a:stretch>
        </p:blipFill>
        <p:spPr>
          <a:xfrm>
            <a:off x="3377525" y="2462350"/>
            <a:ext cx="3231200" cy="258497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sp>
        <p:nvSpPr>
          <p:cNvPr id="1095" name="Google Shape;1095;p80"/>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096" name="Google Shape;1096;p80"/>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300"/>
              <a:t>Algorithm and Implementation</a:t>
            </a:r>
            <a:endParaRPr b="1" sz="1300"/>
          </a:p>
          <a:p>
            <a:pPr indent="0" lvl="0" marL="0" rtl="0" algn="l">
              <a:lnSpc>
                <a:spcPct val="150000"/>
              </a:lnSpc>
              <a:spcBef>
                <a:spcPts val="1200"/>
              </a:spcBef>
              <a:spcAft>
                <a:spcPts val="0"/>
              </a:spcAft>
              <a:buNone/>
            </a:pPr>
            <a:r>
              <a:rPr b="1" lang="en" sz="1100"/>
              <a:t>Title:</a:t>
            </a:r>
            <a:r>
              <a:rPr lang="en" sz="1100"/>
              <a:t> How Bidirectional Search Works</a:t>
            </a:r>
            <a:endParaRPr sz="1100"/>
          </a:p>
          <a:p>
            <a:pPr indent="0" lvl="0" marL="0" rtl="0" algn="l">
              <a:lnSpc>
                <a:spcPct val="150000"/>
              </a:lnSpc>
              <a:spcBef>
                <a:spcPts val="1200"/>
              </a:spcBef>
              <a:spcAft>
                <a:spcPts val="0"/>
              </a:spcAft>
              <a:buNone/>
            </a:pPr>
            <a:r>
              <a:rPr b="1" lang="en" sz="1100"/>
              <a:t>Content:</a:t>
            </a:r>
            <a:endParaRPr b="1" sz="1100"/>
          </a:p>
          <a:p>
            <a:pPr indent="-298450" lvl="0" marL="457200" rtl="0" algn="l">
              <a:lnSpc>
                <a:spcPct val="150000"/>
              </a:lnSpc>
              <a:spcBef>
                <a:spcPts val="1200"/>
              </a:spcBef>
              <a:spcAft>
                <a:spcPts val="0"/>
              </a:spcAft>
              <a:buSzPts val="1100"/>
              <a:buChar char="●"/>
            </a:pPr>
            <a:r>
              <a:rPr b="1" lang="en" sz="1100"/>
              <a:t>Algorithm Steps:</a:t>
            </a:r>
            <a:endParaRPr b="1" sz="1100"/>
          </a:p>
          <a:p>
            <a:pPr indent="-298450" lvl="1" marL="914400" rtl="0" algn="l">
              <a:lnSpc>
                <a:spcPct val="150000"/>
              </a:lnSpc>
              <a:spcBef>
                <a:spcPts val="0"/>
              </a:spcBef>
              <a:spcAft>
                <a:spcPts val="0"/>
              </a:spcAft>
              <a:buSzPts val="1100"/>
              <a:buChar char="○"/>
            </a:pPr>
            <a:r>
              <a:rPr lang="en" sz="1100"/>
              <a:t>Initialize two search frontiers: one from the start node and one from the goal node.</a:t>
            </a:r>
            <a:endParaRPr sz="1100"/>
          </a:p>
          <a:p>
            <a:pPr indent="-298450" lvl="1" marL="914400" rtl="0" algn="l">
              <a:lnSpc>
                <a:spcPct val="150000"/>
              </a:lnSpc>
              <a:spcBef>
                <a:spcPts val="0"/>
              </a:spcBef>
              <a:spcAft>
                <a:spcPts val="0"/>
              </a:spcAft>
              <a:buSzPts val="1100"/>
              <a:buChar char="○"/>
            </a:pPr>
            <a:r>
              <a:rPr lang="en" sz="1100"/>
              <a:t>Expand nodes alternately from each frontier.</a:t>
            </a:r>
            <a:endParaRPr sz="1100"/>
          </a:p>
          <a:p>
            <a:pPr indent="-298450" lvl="1" marL="914400" rtl="0" algn="l">
              <a:lnSpc>
                <a:spcPct val="150000"/>
              </a:lnSpc>
              <a:spcBef>
                <a:spcPts val="0"/>
              </a:spcBef>
              <a:spcAft>
                <a:spcPts val="0"/>
              </a:spcAft>
              <a:buSzPts val="1100"/>
              <a:buChar char="○"/>
            </a:pPr>
            <a:r>
              <a:rPr lang="en" sz="1100"/>
              <a:t>Check if nodes from both frontiers intersect.</a:t>
            </a:r>
            <a:endParaRPr sz="1100"/>
          </a:p>
          <a:p>
            <a:pPr indent="-298450" lvl="1" marL="914400" rtl="0" algn="l">
              <a:lnSpc>
                <a:spcPct val="150000"/>
              </a:lnSpc>
              <a:spcBef>
                <a:spcPts val="0"/>
              </a:spcBef>
              <a:spcAft>
                <a:spcPts val="0"/>
              </a:spcAft>
              <a:buSzPts val="1100"/>
              <a:buChar char="○"/>
            </a:pPr>
            <a:r>
              <a:rPr lang="en" sz="1100"/>
              <a:t>If they meet, reconstruct the path from start to goal using the intersected node.</a:t>
            </a:r>
            <a:endParaRPr sz="1100"/>
          </a:p>
          <a:p>
            <a:pPr indent="-298450" lvl="0" marL="457200" rtl="0" algn="l">
              <a:lnSpc>
                <a:spcPct val="150000"/>
              </a:lnSpc>
              <a:spcBef>
                <a:spcPts val="0"/>
              </a:spcBef>
              <a:spcAft>
                <a:spcPts val="0"/>
              </a:spcAft>
              <a:buSzPts val="1100"/>
              <a:buChar char="●"/>
            </a:pPr>
            <a:r>
              <a:rPr b="1" lang="en" sz="1100"/>
              <a:t>Data Structures:</a:t>
            </a:r>
            <a:endParaRPr b="1" sz="1100"/>
          </a:p>
          <a:p>
            <a:pPr indent="-298450" lvl="1" marL="914400" rtl="0" algn="l">
              <a:lnSpc>
                <a:spcPct val="150000"/>
              </a:lnSpc>
              <a:spcBef>
                <a:spcPts val="0"/>
              </a:spcBef>
              <a:spcAft>
                <a:spcPts val="0"/>
              </a:spcAft>
              <a:buSzPts val="1100"/>
              <a:buChar char="○"/>
            </a:pPr>
            <a:r>
              <a:rPr lang="en" sz="1100"/>
              <a:t>Two queues or lists for maintaining the frontiers.</a:t>
            </a:r>
            <a:endParaRPr sz="1100"/>
          </a:p>
          <a:p>
            <a:pPr indent="-298450" lvl="1" marL="914400" rtl="0" algn="l">
              <a:lnSpc>
                <a:spcPct val="150000"/>
              </a:lnSpc>
              <a:spcBef>
                <a:spcPts val="0"/>
              </a:spcBef>
              <a:spcAft>
                <a:spcPts val="0"/>
              </a:spcAft>
              <a:buSzPts val="1100"/>
              <a:buChar char="○"/>
            </a:pPr>
            <a:r>
              <a:rPr lang="en" sz="1100"/>
              <a:t>Sets or maps to keep track of visited nodes.</a:t>
            </a:r>
            <a:endParaRPr sz="1100"/>
          </a:p>
          <a:p>
            <a:pPr indent="0" lvl="0" marL="0" rtl="0" algn="just">
              <a:lnSpc>
                <a:spcPct val="115000"/>
              </a:lnSpc>
              <a:spcBef>
                <a:spcPts val="1200"/>
              </a:spcBef>
              <a:spcAft>
                <a:spcPts val="0"/>
              </a:spcAft>
              <a:buNone/>
            </a:pPr>
            <a:r>
              <a:rPr b="1" lang="en" sz="1200">
                <a:solidFill>
                  <a:srgbClr val="333333"/>
                </a:solidFill>
                <a:highlight>
                  <a:srgbClr val="FFFFFF"/>
                </a:highlight>
                <a:latin typeface="Roboto"/>
                <a:ea typeface="Roboto"/>
                <a:cs typeface="Roboto"/>
                <a:sym typeface="Roboto"/>
              </a:rPr>
              <a:t>Completeness:</a:t>
            </a:r>
            <a:r>
              <a:rPr lang="en" sz="1200">
                <a:solidFill>
                  <a:srgbClr val="333333"/>
                </a:solidFill>
                <a:highlight>
                  <a:srgbClr val="FFFFFF"/>
                </a:highlight>
                <a:latin typeface="Roboto"/>
                <a:ea typeface="Roboto"/>
                <a:cs typeface="Roboto"/>
                <a:sym typeface="Roboto"/>
              </a:rPr>
              <a:t> Bidirectional Search is complete if we use BFS in both searches.</a:t>
            </a:r>
            <a:endParaRPr sz="1200">
              <a:solidFill>
                <a:srgbClr val="333333"/>
              </a:solidFill>
              <a:highlight>
                <a:srgbClr val="FFFFFF"/>
              </a:highlight>
              <a:latin typeface="Roboto"/>
              <a:ea typeface="Roboto"/>
              <a:cs typeface="Roboto"/>
              <a:sym typeface="Roboto"/>
            </a:endParaRPr>
          </a:p>
          <a:p>
            <a:pPr indent="0" lvl="0" marL="0" rtl="0" algn="just">
              <a:lnSpc>
                <a:spcPct val="115000"/>
              </a:lnSpc>
              <a:spcBef>
                <a:spcPts val="1200"/>
              </a:spcBef>
              <a:spcAft>
                <a:spcPts val="0"/>
              </a:spcAft>
              <a:buNone/>
            </a:pPr>
            <a:r>
              <a:rPr b="1" lang="en" sz="1200">
                <a:solidFill>
                  <a:srgbClr val="333333"/>
                </a:solidFill>
                <a:highlight>
                  <a:srgbClr val="FFFFFF"/>
                </a:highlight>
                <a:latin typeface="Roboto"/>
                <a:ea typeface="Roboto"/>
                <a:cs typeface="Roboto"/>
                <a:sym typeface="Roboto"/>
              </a:rPr>
              <a:t>Time Complexity:</a:t>
            </a:r>
            <a:r>
              <a:rPr lang="en" sz="1200">
                <a:solidFill>
                  <a:srgbClr val="333333"/>
                </a:solidFill>
                <a:highlight>
                  <a:srgbClr val="FFFFFF"/>
                </a:highlight>
                <a:latin typeface="Roboto"/>
                <a:ea typeface="Roboto"/>
                <a:cs typeface="Roboto"/>
                <a:sym typeface="Roboto"/>
              </a:rPr>
              <a:t> Time complexity of bidirectional search using BFS is </a:t>
            </a:r>
            <a:r>
              <a:rPr b="1" lang="en" sz="1200">
                <a:solidFill>
                  <a:srgbClr val="333333"/>
                </a:solidFill>
                <a:highlight>
                  <a:srgbClr val="FFFFFF"/>
                </a:highlight>
                <a:latin typeface="Roboto"/>
                <a:ea typeface="Roboto"/>
                <a:cs typeface="Roboto"/>
                <a:sym typeface="Roboto"/>
              </a:rPr>
              <a:t>O(b</a:t>
            </a:r>
            <a:r>
              <a:rPr b="1" baseline="30000" lang="en" sz="1200">
                <a:solidFill>
                  <a:srgbClr val="333333"/>
                </a:solidFill>
                <a:highlight>
                  <a:srgbClr val="FFFFFF"/>
                </a:highlight>
                <a:latin typeface="Roboto"/>
                <a:ea typeface="Roboto"/>
                <a:cs typeface="Roboto"/>
                <a:sym typeface="Roboto"/>
              </a:rPr>
              <a:t>d</a:t>
            </a:r>
            <a:r>
              <a:rPr b="1" lang="en" sz="1200">
                <a:solidFill>
                  <a:srgbClr val="333333"/>
                </a:solidFill>
                <a:highlight>
                  <a:srgbClr val="FFFFFF"/>
                </a:highlight>
                <a:latin typeface="Roboto"/>
                <a:ea typeface="Roboto"/>
                <a:cs typeface="Roboto"/>
                <a:sym typeface="Roboto"/>
              </a:rPr>
              <a:t>)</a:t>
            </a:r>
            <a:r>
              <a:rPr lang="en" sz="1200">
                <a:solidFill>
                  <a:srgbClr val="333333"/>
                </a:solidFill>
                <a:highlight>
                  <a:srgbClr val="FFFFFF"/>
                </a:highlight>
                <a:latin typeface="Roboto"/>
                <a:ea typeface="Roboto"/>
                <a:cs typeface="Roboto"/>
                <a:sym typeface="Roboto"/>
              </a:rPr>
              <a:t>.</a:t>
            </a:r>
            <a:endParaRPr sz="1200">
              <a:solidFill>
                <a:srgbClr val="333333"/>
              </a:solidFill>
              <a:highlight>
                <a:srgbClr val="FFFFFF"/>
              </a:highlight>
              <a:latin typeface="Roboto"/>
              <a:ea typeface="Roboto"/>
              <a:cs typeface="Roboto"/>
              <a:sym typeface="Roboto"/>
            </a:endParaRPr>
          </a:p>
          <a:p>
            <a:pPr indent="0" lvl="0" marL="0" rtl="0" algn="just">
              <a:lnSpc>
                <a:spcPct val="115000"/>
              </a:lnSpc>
              <a:spcBef>
                <a:spcPts val="1200"/>
              </a:spcBef>
              <a:spcAft>
                <a:spcPts val="0"/>
              </a:spcAft>
              <a:buNone/>
            </a:pPr>
            <a:r>
              <a:rPr b="1" lang="en" sz="1200">
                <a:solidFill>
                  <a:srgbClr val="333333"/>
                </a:solidFill>
                <a:highlight>
                  <a:srgbClr val="FFFFFF"/>
                </a:highlight>
                <a:latin typeface="Roboto"/>
                <a:ea typeface="Roboto"/>
                <a:cs typeface="Roboto"/>
                <a:sym typeface="Roboto"/>
              </a:rPr>
              <a:t>Space Complexity:</a:t>
            </a:r>
            <a:r>
              <a:rPr lang="en" sz="1200">
                <a:solidFill>
                  <a:srgbClr val="333333"/>
                </a:solidFill>
                <a:highlight>
                  <a:srgbClr val="FFFFFF"/>
                </a:highlight>
                <a:latin typeface="Roboto"/>
                <a:ea typeface="Roboto"/>
                <a:cs typeface="Roboto"/>
                <a:sym typeface="Roboto"/>
              </a:rPr>
              <a:t> Space complexity of bidirectional search is </a:t>
            </a:r>
            <a:r>
              <a:rPr b="1" lang="en" sz="1200">
                <a:solidFill>
                  <a:srgbClr val="333333"/>
                </a:solidFill>
                <a:highlight>
                  <a:srgbClr val="FFFFFF"/>
                </a:highlight>
                <a:latin typeface="Roboto"/>
                <a:ea typeface="Roboto"/>
                <a:cs typeface="Roboto"/>
                <a:sym typeface="Roboto"/>
              </a:rPr>
              <a:t>O(b</a:t>
            </a:r>
            <a:r>
              <a:rPr b="1" baseline="30000" lang="en" sz="1200">
                <a:solidFill>
                  <a:srgbClr val="333333"/>
                </a:solidFill>
                <a:highlight>
                  <a:srgbClr val="FFFFFF"/>
                </a:highlight>
                <a:latin typeface="Roboto"/>
                <a:ea typeface="Roboto"/>
                <a:cs typeface="Roboto"/>
                <a:sym typeface="Roboto"/>
              </a:rPr>
              <a:t>d</a:t>
            </a:r>
            <a:r>
              <a:rPr b="1" lang="en" sz="1200">
                <a:solidFill>
                  <a:srgbClr val="333333"/>
                </a:solidFill>
                <a:highlight>
                  <a:srgbClr val="FFFFFF"/>
                </a:highlight>
                <a:latin typeface="Roboto"/>
                <a:ea typeface="Roboto"/>
                <a:cs typeface="Roboto"/>
                <a:sym typeface="Roboto"/>
              </a:rPr>
              <a:t>)</a:t>
            </a:r>
            <a:r>
              <a:rPr lang="en" sz="1200">
                <a:solidFill>
                  <a:srgbClr val="333333"/>
                </a:solidFill>
                <a:highlight>
                  <a:srgbClr val="FFFFFF"/>
                </a:highlight>
                <a:latin typeface="Roboto"/>
                <a:ea typeface="Roboto"/>
                <a:cs typeface="Roboto"/>
                <a:sym typeface="Roboto"/>
              </a:rPr>
              <a:t>.</a:t>
            </a:r>
            <a:endParaRPr sz="1200">
              <a:solidFill>
                <a:srgbClr val="333333"/>
              </a:solidFill>
              <a:highlight>
                <a:srgbClr val="FFFFFF"/>
              </a:highlight>
              <a:latin typeface="Roboto"/>
              <a:ea typeface="Roboto"/>
              <a:cs typeface="Roboto"/>
              <a:sym typeface="Roboto"/>
            </a:endParaRPr>
          </a:p>
          <a:p>
            <a:pPr indent="0" lvl="0" marL="0" rtl="0" algn="l">
              <a:lnSpc>
                <a:spcPct val="150000"/>
              </a:lnSpc>
              <a:spcBef>
                <a:spcPts val="1200"/>
              </a:spcBef>
              <a:spcAft>
                <a:spcPts val="0"/>
              </a:spcAft>
              <a:buNone/>
            </a:pPr>
            <a:r>
              <a:t/>
            </a:r>
            <a:endParaRPr sz="1100"/>
          </a:p>
          <a:p>
            <a:pPr indent="0" lvl="0" marL="0" rtl="0" algn="l">
              <a:lnSpc>
                <a:spcPct val="115000"/>
              </a:lnSpc>
              <a:spcBef>
                <a:spcPts val="1200"/>
              </a:spcBef>
              <a:spcAft>
                <a:spcPts val="1200"/>
              </a:spcAft>
              <a:buNone/>
            </a:pPr>
            <a:r>
              <a:t/>
            </a:r>
            <a:endParaRPr b="1" sz="13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81"/>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102" name="Google Shape;1102;p81"/>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Advantages and Applications of IDS</a:t>
            </a:r>
            <a:endParaRPr sz="1100"/>
          </a:p>
          <a:p>
            <a:pPr indent="-304800" lvl="0" marL="457200" marR="25400" rtl="0" algn="l">
              <a:lnSpc>
                <a:spcPct val="156250"/>
              </a:lnSpc>
              <a:spcBef>
                <a:spcPts val="1500"/>
              </a:spcBef>
              <a:spcAft>
                <a:spcPts val="0"/>
              </a:spcAft>
              <a:buSzPts val="1200"/>
              <a:buFont typeface="Roboto"/>
              <a:buChar char="●"/>
            </a:pPr>
            <a:r>
              <a:rPr lang="en" sz="1200">
                <a:highlight>
                  <a:srgbClr val="FFFFFF"/>
                </a:highlight>
                <a:latin typeface="Roboto"/>
                <a:ea typeface="Roboto"/>
                <a:cs typeface="Roboto"/>
                <a:sym typeface="Roboto"/>
              </a:rPr>
              <a:t>Bidirectional search is fast.</a:t>
            </a:r>
            <a:endParaRPr sz="1200">
              <a:highlight>
                <a:srgbClr val="FFFFFF"/>
              </a:highlight>
              <a:latin typeface="Roboto"/>
              <a:ea typeface="Roboto"/>
              <a:cs typeface="Roboto"/>
              <a:sym typeface="Roboto"/>
            </a:endParaRPr>
          </a:p>
          <a:p>
            <a:pPr indent="-304800" lvl="0" marL="457200" marR="25400" rtl="0" algn="l">
              <a:lnSpc>
                <a:spcPct val="156250"/>
              </a:lnSpc>
              <a:spcBef>
                <a:spcPts val="0"/>
              </a:spcBef>
              <a:spcAft>
                <a:spcPts val="0"/>
              </a:spcAft>
              <a:buSzPts val="1200"/>
              <a:buFont typeface="Roboto"/>
              <a:buChar char="●"/>
            </a:pPr>
            <a:r>
              <a:rPr lang="en" sz="1200">
                <a:highlight>
                  <a:srgbClr val="FFFFFF"/>
                </a:highlight>
                <a:latin typeface="Roboto"/>
                <a:ea typeface="Roboto"/>
                <a:cs typeface="Roboto"/>
                <a:sym typeface="Roboto"/>
              </a:rPr>
              <a:t>Bidirectional search requires less memory</a:t>
            </a:r>
            <a:endParaRPr sz="1200">
              <a:highlight>
                <a:srgbClr val="FFFFFF"/>
              </a:highlight>
              <a:latin typeface="Roboto"/>
              <a:ea typeface="Roboto"/>
              <a:cs typeface="Roboto"/>
              <a:sym typeface="Roboto"/>
            </a:endParaRPr>
          </a:p>
          <a:p>
            <a:pPr indent="-304800" lvl="0" marL="457200" marR="25400" rtl="0" algn="l">
              <a:lnSpc>
                <a:spcPct val="156250"/>
              </a:lnSpc>
              <a:spcBef>
                <a:spcPts val="0"/>
              </a:spcBef>
              <a:spcAft>
                <a:spcPts val="0"/>
              </a:spcAft>
              <a:buSzPts val="1200"/>
              <a:buFont typeface="Roboto"/>
              <a:buChar char="●"/>
            </a:pPr>
            <a:r>
              <a:rPr lang="en" sz="1200">
                <a:highlight>
                  <a:srgbClr val="FFFFFF"/>
                </a:highlight>
                <a:latin typeface="Roboto"/>
                <a:ea typeface="Roboto"/>
                <a:cs typeface="Roboto"/>
                <a:sym typeface="Roboto"/>
              </a:rPr>
              <a:t>The graph can be extremely helpful when it is very large in size and there is no way to make it smaller. In such cases, using this tool becomes particularly useful.</a:t>
            </a:r>
            <a:endParaRPr sz="1200">
              <a:highlight>
                <a:srgbClr val="FFFFFF"/>
              </a:highlight>
              <a:latin typeface="Roboto"/>
              <a:ea typeface="Roboto"/>
              <a:cs typeface="Roboto"/>
              <a:sym typeface="Roboto"/>
            </a:endParaRPr>
          </a:p>
          <a:p>
            <a:pPr indent="-304800" lvl="0" marL="457200" marR="25400" rtl="0" algn="l">
              <a:lnSpc>
                <a:spcPct val="156250"/>
              </a:lnSpc>
              <a:spcBef>
                <a:spcPts val="0"/>
              </a:spcBef>
              <a:spcAft>
                <a:spcPts val="0"/>
              </a:spcAft>
              <a:buSzPts val="1200"/>
              <a:buFont typeface="Roboto"/>
              <a:buChar char="●"/>
            </a:pPr>
            <a:r>
              <a:rPr lang="en" sz="1200">
                <a:highlight>
                  <a:srgbClr val="FFFFFF"/>
                </a:highlight>
                <a:latin typeface="Roboto"/>
                <a:ea typeface="Roboto"/>
                <a:cs typeface="Roboto"/>
                <a:sym typeface="Roboto"/>
              </a:rPr>
              <a:t>The cost of expanding nodes can be high in certain cases. In such scenarios, using this approach can help reduce the number of nodes that need to be expanded.</a:t>
            </a:r>
            <a:endParaRPr sz="1200">
              <a:highlight>
                <a:srgbClr val="FFFFFF"/>
              </a:highlight>
              <a:latin typeface="Roboto"/>
              <a:ea typeface="Roboto"/>
              <a:cs typeface="Roboto"/>
              <a:sym typeface="Roboto"/>
            </a:endParaRPr>
          </a:p>
          <a:p>
            <a:pPr indent="0" lvl="0" marL="0" marR="25400" rtl="0" algn="l">
              <a:lnSpc>
                <a:spcPct val="115000"/>
              </a:lnSpc>
              <a:spcBef>
                <a:spcPts val="1500"/>
              </a:spcBef>
              <a:spcAft>
                <a:spcPts val="0"/>
              </a:spcAft>
              <a:buNone/>
            </a:pPr>
            <a:r>
              <a:rPr b="1" lang="en" sz="1100"/>
              <a:t>Disadvantages</a:t>
            </a:r>
            <a:r>
              <a:rPr lang="en" sz="1100"/>
              <a:t>:</a:t>
            </a:r>
            <a:endParaRPr sz="1100"/>
          </a:p>
          <a:p>
            <a:pPr indent="-304800" lvl="0" marL="457200" marR="25400" rtl="0" algn="l">
              <a:lnSpc>
                <a:spcPct val="156250"/>
              </a:lnSpc>
              <a:spcBef>
                <a:spcPts val="1500"/>
              </a:spcBef>
              <a:spcAft>
                <a:spcPts val="0"/>
              </a:spcAft>
              <a:buClr>
                <a:srgbClr val="000000"/>
              </a:buClr>
              <a:buSzPts val="1200"/>
              <a:buFont typeface="Roboto"/>
              <a:buChar char="●"/>
            </a:pPr>
            <a:r>
              <a:rPr lang="en" sz="1200">
                <a:highlight>
                  <a:srgbClr val="FFFFFF"/>
                </a:highlight>
                <a:latin typeface="Roboto"/>
                <a:ea typeface="Roboto"/>
                <a:cs typeface="Roboto"/>
                <a:sym typeface="Roboto"/>
              </a:rPr>
              <a:t>Implementation of the bidirectional search tree is difficult.</a:t>
            </a:r>
            <a:endParaRPr sz="1200">
              <a:highlight>
                <a:srgbClr val="FFFFFF"/>
              </a:highlight>
              <a:latin typeface="Roboto"/>
              <a:ea typeface="Roboto"/>
              <a:cs typeface="Roboto"/>
              <a:sym typeface="Roboto"/>
            </a:endParaRPr>
          </a:p>
          <a:p>
            <a:pPr indent="-304800" lvl="0" marL="457200" marR="25400" rtl="0" algn="l">
              <a:lnSpc>
                <a:spcPct val="156250"/>
              </a:lnSpc>
              <a:spcBef>
                <a:spcPts val="0"/>
              </a:spcBef>
              <a:spcAft>
                <a:spcPts val="0"/>
              </a:spcAft>
              <a:buClr>
                <a:srgbClr val="000000"/>
              </a:buClr>
              <a:buSzPts val="1200"/>
              <a:buFont typeface="Roboto"/>
              <a:buChar char="●"/>
            </a:pPr>
            <a:r>
              <a:rPr lang="en" sz="1200">
                <a:highlight>
                  <a:srgbClr val="FFFFFF"/>
                </a:highlight>
                <a:latin typeface="Roboto"/>
                <a:ea typeface="Roboto"/>
                <a:cs typeface="Roboto"/>
                <a:sym typeface="Roboto"/>
              </a:rPr>
              <a:t>In bidirectional search, one should know the goal state in advance.</a:t>
            </a:r>
            <a:endParaRPr sz="1200">
              <a:highlight>
                <a:srgbClr val="FFFFFF"/>
              </a:highlight>
              <a:latin typeface="Roboto"/>
              <a:ea typeface="Roboto"/>
              <a:cs typeface="Roboto"/>
              <a:sym typeface="Roboto"/>
            </a:endParaRPr>
          </a:p>
          <a:p>
            <a:pPr indent="-304800" lvl="0" marL="457200" marR="25400" rtl="0" algn="l">
              <a:lnSpc>
                <a:spcPct val="156250"/>
              </a:lnSpc>
              <a:spcBef>
                <a:spcPts val="0"/>
              </a:spcBef>
              <a:spcAft>
                <a:spcPts val="0"/>
              </a:spcAft>
              <a:buClr>
                <a:srgbClr val="000000"/>
              </a:buClr>
              <a:buSzPts val="1200"/>
              <a:buFont typeface="Roboto"/>
              <a:buChar char="●"/>
            </a:pPr>
            <a:r>
              <a:rPr lang="en" sz="1200">
                <a:highlight>
                  <a:srgbClr val="FFFFFF"/>
                </a:highlight>
                <a:latin typeface="Roboto"/>
                <a:ea typeface="Roboto"/>
                <a:cs typeface="Roboto"/>
                <a:sym typeface="Roboto"/>
              </a:rPr>
              <a:t>Finding an efficient way to check if a match exists between search trees can be tricky, which can increase the time it takes to complete the task.</a:t>
            </a:r>
            <a:endParaRPr sz="1200">
              <a:highlight>
                <a:srgbClr val="FFFFFF"/>
              </a:highlight>
              <a:latin typeface="Roboto"/>
              <a:ea typeface="Roboto"/>
              <a:cs typeface="Roboto"/>
              <a:sym typeface="Roboto"/>
            </a:endParaRPr>
          </a:p>
          <a:p>
            <a:pPr indent="457200" lvl="0" marL="0" rtl="0" algn="l">
              <a:lnSpc>
                <a:spcPct val="115000"/>
              </a:lnSpc>
              <a:spcBef>
                <a:spcPts val="1200"/>
              </a:spcBef>
              <a:spcAft>
                <a:spcPts val="0"/>
              </a:spcAft>
              <a:buNone/>
            </a:pPr>
            <a:r>
              <a:t/>
            </a:r>
            <a:endParaRPr sz="1100"/>
          </a:p>
          <a:p>
            <a:pPr indent="0" lvl="0" marL="0" rtl="0" algn="l">
              <a:lnSpc>
                <a:spcPct val="150000"/>
              </a:lnSpc>
              <a:spcBef>
                <a:spcPts val="1200"/>
              </a:spcBef>
              <a:spcAft>
                <a:spcPts val="0"/>
              </a:spcAft>
              <a:buNone/>
            </a:pPr>
            <a:r>
              <a:t/>
            </a:r>
            <a:endParaRPr b="1" sz="1300"/>
          </a:p>
          <a:p>
            <a:pPr indent="0" lvl="0" marL="0" rtl="0" algn="l">
              <a:lnSpc>
                <a:spcPct val="115000"/>
              </a:lnSpc>
              <a:spcBef>
                <a:spcPts val="1200"/>
              </a:spcBef>
              <a:spcAft>
                <a:spcPts val="1200"/>
              </a:spcAft>
              <a:buNone/>
            </a:pPr>
            <a:r>
              <a:t/>
            </a:r>
            <a:endParaRPr b="1" sz="1300"/>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 name="Shape 1106"/>
        <p:cNvGrpSpPr/>
        <p:nvPr/>
      </p:nvGrpSpPr>
      <p:grpSpPr>
        <a:xfrm>
          <a:off x="0" y="0"/>
          <a:ext cx="0" cy="0"/>
          <a:chOff x="0" y="0"/>
          <a:chExt cx="0" cy="0"/>
        </a:xfrm>
      </p:grpSpPr>
      <p:sp>
        <p:nvSpPr>
          <p:cNvPr id="1107" name="Google Shape;1107;p82"/>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108" name="Google Shape;1108;p82"/>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300"/>
              <a:t>Introduction to Uniform Cost Search and Dijkstra’s Algorithm</a:t>
            </a:r>
            <a:endParaRPr b="1" sz="1300"/>
          </a:p>
          <a:p>
            <a:pPr indent="0" lvl="0" marL="0" rtl="0" algn="l">
              <a:lnSpc>
                <a:spcPct val="150000"/>
              </a:lnSpc>
              <a:spcBef>
                <a:spcPts val="1200"/>
              </a:spcBef>
              <a:spcAft>
                <a:spcPts val="0"/>
              </a:spcAft>
              <a:buNone/>
            </a:pPr>
            <a:r>
              <a:rPr b="1" lang="en" sz="1100"/>
              <a:t>Title:</a:t>
            </a:r>
            <a:r>
              <a:rPr lang="en" sz="1100"/>
              <a:t> Uniform Cost Search (UCS) and Dijkstra’s Algorithm</a:t>
            </a:r>
            <a:endParaRPr sz="1100"/>
          </a:p>
          <a:p>
            <a:pPr indent="0" lvl="0" marL="0" rtl="0" algn="l">
              <a:lnSpc>
                <a:spcPct val="150000"/>
              </a:lnSpc>
              <a:spcBef>
                <a:spcPts val="1200"/>
              </a:spcBef>
              <a:spcAft>
                <a:spcPts val="0"/>
              </a:spcAft>
              <a:buNone/>
            </a:pPr>
            <a:r>
              <a:rPr b="1" lang="en" sz="1100"/>
              <a:t>Content:</a:t>
            </a:r>
            <a:endParaRPr b="1" sz="1100"/>
          </a:p>
          <a:p>
            <a:pPr indent="-298450" lvl="0" marL="457200" rtl="0" algn="l">
              <a:lnSpc>
                <a:spcPct val="150000"/>
              </a:lnSpc>
              <a:spcBef>
                <a:spcPts val="1200"/>
              </a:spcBef>
              <a:spcAft>
                <a:spcPts val="0"/>
              </a:spcAft>
              <a:buSzPts val="1100"/>
              <a:buChar char="●"/>
            </a:pPr>
            <a:r>
              <a:rPr b="1" lang="en" sz="1100"/>
              <a:t>Uniform Cost Search (UCS)</a:t>
            </a:r>
            <a:endParaRPr b="1" sz="1100"/>
          </a:p>
          <a:p>
            <a:pPr indent="-298450" lvl="1" marL="914400" rtl="0" algn="l">
              <a:lnSpc>
                <a:spcPct val="150000"/>
              </a:lnSpc>
              <a:spcBef>
                <a:spcPts val="0"/>
              </a:spcBef>
              <a:spcAft>
                <a:spcPts val="0"/>
              </a:spcAft>
              <a:buSzPts val="1100"/>
              <a:buChar char="○"/>
            </a:pPr>
            <a:r>
              <a:rPr lang="en" sz="1100"/>
              <a:t>A variant of Dijkstra’s Algorithm for finding the shortest path in a graph.</a:t>
            </a:r>
            <a:endParaRPr sz="1100"/>
          </a:p>
          <a:p>
            <a:pPr indent="-298450" lvl="1" marL="914400" rtl="0" algn="l">
              <a:lnSpc>
                <a:spcPct val="150000"/>
              </a:lnSpc>
              <a:spcBef>
                <a:spcPts val="0"/>
              </a:spcBef>
              <a:spcAft>
                <a:spcPts val="0"/>
              </a:spcAft>
              <a:buSzPts val="1100"/>
              <a:buChar char="○"/>
            </a:pPr>
            <a:r>
              <a:rPr lang="en" sz="1100"/>
              <a:t>Operates on graphs with non-negative edge weights.</a:t>
            </a:r>
            <a:endParaRPr sz="1100"/>
          </a:p>
          <a:p>
            <a:pPr indent="-298450" lvl="1" marL="914400" rtl="0" algn="l">
              <a:lnSpc>
                <a:spcPct val="150000"/>
              </a:lnSpc>
              <a:spcBef>
                <a:spcPts val="0"/>
              </a:spcBef>
              <a:spcAft>
                <a:spcPts val="0"/>
              </a:spcAft>
              <a:buSzPts val="1100"/>
              <a:buChar char="○"/>
            </a:pPr>
            <a:r>
              <a:rPr lang="en" sz="1100"/>
              <a:t>Explores paths in increasing order of their total cost.</a:t>
            </a:r>
            <a:endParaRPr sz="1100"/>
          </a:p>
          <a:p>
            <a:pPr indent="-298450" lvl="0" marL="457200" rtl="0" algn="l">
              <a:lnSpc>
                <a:spcPct val="150000"/>
              </a:lnSpc>
              <a:spcBef>
                <a:spcPts val="0"/>
              </a:spcBef>
              <a:spcAft>
                <a:spcPts val="0"/>
              </a:spcAft>
              <a:buSzPts val="1100"/>
              <a:buChar char="●"/>
            </a:pPr>
            <a:r>
              <a:rPr b="1" lang="en" sz="1100"/>
              <a:t>Dijkstra’s Algorithm</a:t>
            </a:r>
            <a:endParaRPr b="1" sz="1100"/>
          </a:p>
          <a:p>
            <a:pPr indent="-298450" lvl="1" marL="914400" rtl="0" algn="l">
              <a:lnSpc>
                <a:spcPct val="150000"/>
              </a:lnSpc>
              <a:spcBef>
                <a:spcPts val="0"/>
              </a:spcBef>
              <a:spcAft>
                <a:spcPts val="0"/>
              </a:spcAft>
              <a:buSzPts val="1100"/>
              <a:buChar char="○"/>
            </a:pPr>
            <a:r>
              <a:rPr lang="en" sz="1100"/>
              <a:t>A specialized UCS for graphs with non-negative weights.</a:t>
            </a:r>
            <a:endParaRPr sz="1100"/>
          </a:p>
          <a:p>
            <a:pPr indent="-298450" lvl="1" marL="914400" rtl="0" algn="l">
              <a:lnSpc>
                <a:spcPct val="150000"/>
              </a:lnSpc>
              <a:spcBef>
                <a:spcPts val="0"/>
              </a:spcBef>
              <a:spcAft>
                <a:spcPts val="0"/>
              </a:spcAft>
              <a:buSzPts val="1100"/>
              <a:buChar char="○"/>
            </a:pPr>
            <a:r>
              <a:rPr lang="en" sz="1100"/>
              <a:t>Often used to find the shortest path from a single source node to all other nodes in the graph.</a:t>
            </a:r>
            <a:endParaRPr sz="1100"/>
          </a:p>
          <a:p>
            <a:pPr indent="-298450" lvl="0" marL="457200" rtl="0" algn="l">
              <a:lnSpc>
                <a:spcPct val="150000"/>
              </a:lnSpc>
              <a:spcBef>
                <a:spcPts val="0"/>
              </a:spcBef>
              <a:spcAft>
                <a:spcPts val="0"/>
              </a:spcAft>
              <a:buSzPts val="1100"/>
              <a:buChar char="●"/>
            </a:pPr>
            <a:r>
              <a:rPr b="1" lang="en" sz="1100"/>
              <a:t>Key Concept</a:t>
            </a:r>
            <a:endParaRPr b="1" sz="1100"/>
          </a:p>
          <a:p>
            <a:pPr indent="-298450" lvl="1" marL="914400" rtl="0" algn="l">
              <a:lnSpc>
                <a:spcPct val="150000"/>
              </a:lnSpc>
              <a:spcBef>
                <a:spcPts val="0"/>
              </a:spcBef>
              <a:spcAft>
                <a:spcPts val="0"/>
              </a:spcAft>
              <a:buSzPts val="1100"/>
              <a:buChar char="○"/>
            </a:pPr>
            <a:r>
              <a:rPr lang="en" sz="1100"/>
              <a:t>Both UCS and Dijkstra’s use a priority queue (min-heap) to efficiently explore the shortest path.</a:t>
            </a:r>
            <a:endParaRPr sz="1100"/>
          </a:p>
          <a:p>
            <a:pPr indent="0" lvl="0" marL="0" rtl="0" algn="l">
              <a:lnSpc>
                <a:spcPct val="115000"/>
              </a:lnSpc>
              <a:spcBef>
                <a:spcPts val="1200"/>
              </a:spcBef>
              <a:spcAft>
                <a:spcPts val="1200"/>
              </a:spcAft>
              <a:buNone/>
            </a:pPr>
            <a:r>
              <a:t/>
            </a:r>
            <a:endParaRPr b="1" sz="1300"/>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83"/>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114" name="Google Shape;1114;p83"/>
          <p:cNvSpPr txBox="1"/>
          <p:nvPr/>
        </p:nvSpPr>
        <p:spPr>
          <a:xfrm>
            <a:off x="188000" y="214875"/>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300"/>
              <a:t>Algorithmic Approach and Comparison</a:t>
            </a:r>
            <a:endParaRPr b="1" sz="1300"/>
          </a:p>
          <a:p>
            <a:pPr indent="0" lvl="0" marL="0" rtl="0" algn="l">
              <a:lnSpc>
                <a:spcPct val="150000"/>
              </a:lnSpc>
              <a:spcBef>
                <a:spcPts val="1200"/>
              </a:spcBef>
              <a:spcAft>
                <a:spcPts val="0"/>
              </a:spcAft>
              <a:buNone/>
            </a:pPr>
            <a:r>
              <a:rPr b="1" lang="en" sz="1100"/>
              <a:t>Title:</a:t>
            </a:r>
            <a:r>
              <a:rPr lang="en" sz="1100"/>
              <a:t> Algorithmic Approach and Comparison</a:t>
            </a:r>
            <a:endParaRPr sz="1100"/>
          </a:p>
          <a:p>
            <a:pPr indent="0" lvl="0" marL="0" rtl="0" algn="l">
              <a:lnSpc>
                <a:spcPct val="150000"/>
              </a:lnSpc>
              <a:spcBef>
                <a:spcPts val="1200"/>
              </a:spcBef>
              <a:spcAft>
                <a:spcPts val="0"/>
              </a:spcAft>
              <a:buNone/>
            </a:pPr>
            <a:r>
              <a:rPr b="1" lang="en" sz="1100"/>
              <a:t>Content:</a:t>
            </a:r>
            <a:endParaRPr b="1" sz="1100"/>
          </a:p>
          <a:p>
            <a:pPr indent="-298450" lvl="0" marL="457200" rtl="0" algn="l">
              <a:lnSpc>
                <a:spcPct val="150000"/>
              </a:lnSpc>
              <a:spcBef>
                <a:spcPts val="1200"/>
              </a:spcBef>
              <a:spcAft>
                <a:spcPts val="0"/>
              </a:spcAft>
              <a:buSzPts val="1100"/>
              <a:buChar char="●"/>
            </a:pPr>
            <a:r>
              <a:rPr b="1" lang="en" sz="1100"/>
              <a:t>UCS Approach</a:t>
            </a:r>
            <a:endParaRPr b="1" sz="1100"/>
          </a:p>
          <a:p>
            <a:pPr indent="-298450" lvl="1" marL="914400" rtl="0" algn="l">
              <a:lnSpc>
                <a:spcPct val="150000"/>
              </a:lnSpc>
              <a:spcBef>
                <a:spcPts val="0"/>
              </a:spcBef>
              <a:spcAft>
                <a:spcPts val="0"/>
              </a:spcAft>
              <a:buSzPts val="1100"/>
              <a:buChar char="○"/>
            </a:pPr>
            <a:r>
              <a:rPr lang="en" sz="1100"/>
              <a:t>Initialize priority queue with the start node and cost 0.</a:t>
            </a:r>
            <a:endParaRPr sz="1100"/>
          </a:p>
          <a:p>
            <a:pPr indent="-298450" lvl="1" marL="914400" rtl="0" algn="l">
              <a:lnSpc>
                <a:spcPct val="150000"/>
              </a:lnSpc>
              <a:spcBef>
                <a:spcPts val="0"/>
              </a:spcBef>
              <a:spcAft>
                <a:spcPts val="0"/>
              </a:spcAft>
              <a:buSzPts val="1100"/>
              <a:buChar char="○"/>
            </a:pPr>
            <a:r>
              <a:rPr lang="en" sz="1100"/>
              <a:t>Expand nodes with the lowest cumulative cost.</a:t>
            </a:r>
            <a:endParaRPr sz="1100"/>
          </a:p>
          <a:p>
            <a:pPr indent="-298450" lvl="1" marL="914400" rtl="0" algn="l">
              <a:lnSpc>
                <a:spcPct val="150000"/>
              </a:lnSpc>
              <a:spcBef>
                <a:spcPts val="0"/>
              </a:spcBef>
              <a:spcAft>
                <a:spcPts val="0"/>
              </a:spcAft>
              <a:buSzPts val="1100"/>
              <a:buChar char="○"/>
            </a:pPr>
            <a:r>
              <a:rPr lang="en" sz="1100"/>
              <a:t>Continue until the destination node is reached or all nodes are explored.</a:t>
            </a:r>
            <a:endParaRPr sz="1100"/>
          </a:p>
          <a:p>
            <a:pPr indent="-298450" lvl="0" marL="457200" rtl="0" algn="l">
              <a:lnSpc>
                <a:spcPct val="150000"/>
              </a:lnSpc>
              <a:spcBef>
                <a:spcPts val="0"/>
              </a:spcBef>
              <a:spcAft>
                <a:spcPts val="0"/>
              </a:spcAft>
              <a:buSzPts val="1100"/>
              <a:buChar char="●"/>
            </a:pPr>
            <a:r>
              <a:rPr b="1" lang="en" sz="1100"/>
              <a:t>Dijkstra’s Algorithm Approach</a:t>
            </a:r>
            <a:endParaRPr b="1" sz="1100"/>
          </a:p>
          <a:p>
            <a:pPr indent="-298450" lvl="1" marL="914400" rtl="0" algn="l">
              <a:lnSpc>
                <a:spcPct val="150000"/>
              </a:lnSpc>
              <a:spcBef>
                <a:spcPts val="0"/>
              </a:spcBef>
              <a:spcAft>
                <a:spcPts val="0"/>
              </a:spcAft>
              <a:buSzPts val="1100"/>
              <a:buChar char="○"/>
            </a:pPr>
            <a:r>
              <a:rPr lang="en" sz="1100"/>
              <a:t>Similar to UCS but with optimizations for non-negative weights.</a:t>
            </a:r>
            <a:endParaRPr sz="1100"/>
          </a:p>
          <a:p>
            <a:pPr indent="-298450" lvl="1" marL="914400" rtl="0" algn="l">
              <a:lnSpc>
                <a:spcPct val="150000"/>
              </a:lnSpc>
              <a:spcBef>
                <a:spcPts val="0"/>
              </a:spcBef>
              <a:spcAft>
                <a:spcPts val="0"/>
              </a:spcAft>
              <a:buSzPts val="1100"/>
              <a:buChar char="○"/>
            </a:pPr>
            <a:r>
              <a:rPr lang="en" sz="1100"/>
              <a:t>Utilizes an array to store the shortest known distances from the source.</a:t>
            </a:r>
            <a:endParaRPr sz="1100"/>
          </a:p>
          <a:p>
            <a:pPr indent="-298450" lvl="1" marL="914400" rtl="0" algn="l">
              <a:lnSpc>
                <a:spcPct val="150000"/>
              </a:lnSpc>
              <a:spcBef>
                <a:spcPts val="0"/>
              </a:spcBef>
              <a:spcAft>
                <a:spcPts val="0"/>
              </a:spcAft>
              <a:buSzPts val="1100"/>
              <a:buChar char="○"/>
            </a:pPr>
            <a:r>
              <a:rPr lang="en" sz="1100"/>
              <a:t>Updates distances for each adjacent node if a shorter path is found.</a:t>
            </a:r>
            <a:endParaRPr sz="1100"/>
          </a:p>
          <a:p>
            <a:pPr indent="0" lvl="0" marL="0" rtl="0" algn="l">
              <a:lnSpc>
                <a:spcPct val="115000"/>
              </a:lnSpc>
              <a:spcBef>
                <a:spcPts val="1200"/>
              </a:spcBef>
              <a:spcAft>
                <a:spcPts val="1200"/>
              </a:spcAft>
              <a:buNone/>
            </a:pPr>
            <a:r>
              <a:t/>
            </a:r>
            <a:endParaRPr b="1" sz="1300"/>
          </a:p>
        </p:txBody>
      </p:sp>
      <p:pic>
        <p:nvPicPr>
          <p:cNvPr id="1115" name="Google Shape;1115;p83"/>
          <p:cNvPicPr preferRelativeResize="0"/>
          <p:nvPr/>
        </p:nvPicPr>
        <p:blipFill>
          <a:blip r:embed="rId3">
            <a:alphaModFix/>
          </a:blip>
          <a:stretch>
            <a:fillRect/>
          </a:stretch>
        </p:blipFill>
        <p:spPr>
          <a:xfrm>
            <a:off x="5680800" y="1530950"/>
            <a:ext cx="3396050" cy="271685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9" name="Shape 1119"/>
        <p:cNvGrpSpPr/>
        <p:nvPr/>
      </p:nvGrpSpPr>
      <p:grpSpPr>
        <a:xfrm>
          <a:off x="0" y="0"/>
          <a:ext cx="0" cy="0"/>
          <a:chOff x="0" y="0"/>
          <a:chExt cx="0" cy="0"/>
        </a:xfrm>
      </p:grpSpPr>
      <p:sp>
        <p:nvSpPr>
          <p:cNvPr id="1120" name="Google Shape;1120;p84"/>
          <p:cNvSpPr/>
          <p:nvPr/>
        </p:nvSpPr>
        <p:spPr>
          <a:xfrm>
            <a:off x="691625" y="3437950"/>
            <a:ext cx="3733500" cy="725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los Text"/>
              <a:ea typeface="Golos Text"/>
              <a:cs typeface="Golos Text"/>
              <a:sym typeface="Golos Text"/>
            </a:endParaRPr>
          </a:p>
        </p:txBody>
      </p:sp>
      <p:sp>
        <p:nvSpPr>
          <p:cNvPr id="1121" name="Google Shape;1121;p84"/>
          <p:cNvSpPr txBox="1"/>
          <p:nvPr/>
        </p:nvSpPr>
        <p:spPr>
          <a:xfrm>
            <a:off x="778900" y="275300"/>
            <a:ext cx="7137900" cy="292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200"/>
              </a:spcBef>
              <a:spcAft>
                <a:spcPts val="0"/>
              </a:spcAft>
              <a:buNone/>
            </a:pPr>
            <a:r>
              <a:rPr b="1" lang="en" sz="1100"/>
              <a:t>Advantages:</a:t>
            </a:r>
            <a:endParaRPr b="1" sz="1100"/>
          </a:p>
          <a:p>
            <a:pPr indent="-298450" lvl="0" marL="457200" rtl="0" algn="l">
              <a:lnSpc>
                <a:spcPct val="150000"/>
              </a:lnSpc>
              <a:spcBef>
                <a:spcPts val="1200"/>
              </a:spcBef>
              <a:spcAft>
                <a:spcPts val="0"/>
              </a:spcAft>
              <a:buSzPts val="1100"/>
              <a:buChar char="●"/>
            </a:pPr>
            <a:r>
              <a:rPr b="1" lang="en" sz="1100"/>
              <a:t>Optimal:</a:t>
            </a:r>
            <a:r>
              <a:rPr lang="en" sz="1100"/>
              <a:t> Always chooses the least cost path, ensuring the shortest path is found.</a:t>
            </a:r>
            <a:endParaRPr sz="1100"/>
          </a:p>
          <a:p>
            <a:pPr indent="-298450" lvl="0" marL="457200" rtl="0" algn="l">
              <a:lnSpc>
                <a:spcPct val="150000"/>
              </a:lnSpc>
              <a:spcBef>
                <a:spcPts val="0"/>
              </a:spcBef>
              <a:spcAft>
                <a:spcPts val="0"/>
              </a:spcAft>
              <a:buSzPts val="1100"/>
              <a:buChar char="●"/>
            </a:pPr>
            <a:r>
              <a:rPr b="1" lang="en" sz="1100"/>
              <a:t>Efficient for Small Weights:</a:t>
            </a:r>
            <a:r>
              <a:rPr lang="en" sz="1100"/>
              <a:t> Explores paths in order, finding short paths early.</a:t>
            </a:r>
            <a:endParaRPr sz="1100"/>
          </a:p>
          <a:p>
            <a:pPr indent="-298450" lvl="0" marL="457200" rtl="0" algn="l">
              <a:lnSpc>
                <a:spcPct val="150000"/>
              </a:lnSpc>
              <a:spcBef>
                <a:spcPts val="0"/>
              </a:spcBef>
              <a:spcAft>
                <a:spcPts val="0"/>
              </a:spcAft>
              <a:buSzPts val="1100"/>
              <a:buChar char="●"/>
            </a:pPr>
            <a:r>
              <a:rPr b="1" lang="en" sz="1100"/>
              <a:t>Simple and Accessible:</a:t>
            </a:r>
            <a:r>
              <a:rPr lang="en" sz="1100"/>
              <a:t> Easy to understand and implement.</a:t>
            </a:r>
            <a:endParaRPr sz="1100"/>
          </a:p>
          <a:p>
            <a:pPr indent="-298450" lvl="0" marL="457200" rtl="0" algn="l">
              <a:lnSpc>
                <a:spcPct val="150000"/>
              </a:lnSpc>
              <a:spcBef>
                <a:spcPts val="0"/>
              </a:spcBef>
              <a:spcAft>
                <a:spcPts val="0"/>
              </a:spcAft>
              <a:buSzPts val="1100"/>
              <a:buChar char="●"/>
            </a:pPr>
            <a:r>
              <a:rPr b="1" lang="en" sz="1100"/>
              <a:t>Complete:</a:t>
            </a:r>
            <a:r>
              <a:rPr lang="en" sz="1100"/>
              <a:t> Guarantees a solution if one exists, covering all necessary steps.</a:t>
            </a:r>
            <a:endParaRPr sz="1100"/>
          </a:p>
          <a:p>
            <a:pPr indent="0" lvl="0" marL="0" rtl="0" algn="l">
              <a:lnSpc>
                <a:spcPct val="150000"/>
              </a:lnSpc>
              <a:spcBef>
                <a:spcPts val="1200"/>
              </a:spcBef>
              <a:spcAft>
                <a:spcPts val="0"/>
              </a:spcAft>
              <a:buNone/>
            </a:pPr>
            <a:r>
              <a:rPr b="1" lang="en" sz="1100"/>
              <a:t>Disadvantages:</a:t>
            </a:r>
            <a:endParaRPr b="1" sz="1100"/>
          </a:p>
          <a:p>
            <a:pPr indent="-298450" lvl="0" marL="457200" rtl="0" algn="l">
              <a:lnSpc>
                <a:spcPct val="150000"/>
              </a:lnSpc>
              <a:spcBef>
                <a:spcPts val="1200"/>
              </a:spcBef>
              <a:spcAft>
                <a:spcPts val="0"/>
              </a:spcAft>
              <a:buSzPts val="1100"/>
              <a:buChar char="●"/>
            </a:pPr>
            <a:r>
              <a:rPr b="1" lang="en" sz="1100"/>
              <a:t>Path Cost Focused:</a:t>
            </a:r>
            <a:r>
              <a:rPr lang="en" sz="1100"/>
              <a:t> Ignores step count; may get stuck in infinite loops.</a:t>
            </a:r>
            <a:endParaRPr sz="1100"/>
          </a:p>
          <a:p>
            <a:pPr indent="-298450" lvl="0" marL="457200" rtl="0" algn="l">
              <a:lnSpc>
                <a:spcPct val="150000"/>
              </a:lnSpc>
              <a:spcBef>
                <a:spcPts val="0"/>
              </a:spcBef>
              <a:spcAft>
                <a:spcPts val="0"/>
              </a:spcAft>
              <a:buSzPts val="1100"/>
              <a:buChar char="●"/>
            </a:pPr>
            <a:r>
              <a:rPr b="1" lang="en" sz="1100"/>
              <a:t>Edge Weights Required:</a:t>
            </a:r>
            <a:r>
              <a:rPr lang="en" sz="1100"/>
              <a:t> Needs all edge weights to start the search.</a:t>
            </a:r>
            <a:endParaRPr sz="1100"/>
          </a:p>
          <a:p>
            <a:pPr indent="-298450" lvl="0" marL="457200" rtl="0" algn="l">
              <a:lnSpc>
                <a:spcPct val="150000"/>
              </a:lnSpc>
              <a:spcBef>
                <a:spcPts val="0"/>
              </a:spcBef>
              <a:spcAft>
                <a:spcPts val="0"/>
              </a:spcAft>
              <a:buSzPts val="1100"/>
              <a:buChar char="●"/>
            </a:pPr>
            <a:r>
              <a:rPr b="1" lang="en" sz="1100"/>
              <a:t>Memory Intensive:</a:t>
            </a:r>
            <a:r>
              <a:rPr lang="en" sz="1100"/>
              <a:t> Stores all paths in a priority queue, which can be problematic for large graphs.</a:t>
            </a:r>
            <a:endParaRPr sz="1100"/>
          </a:p>
          <a:p>
            <a:pPr indent="-298450" lvl="0" marL="457200" rtl="0" algn="l">
              <a:lnSpc>
                <a:spcPct val="150000"/>
              </a:lnSpc>
              <a:spcBef>
                <a:spcPts val="0"/>
              </a:spcBef>
              <a:spcAft>
                <a:spcPts val="0"/>
              </a:spcAft>
              <a:buSzPts val="1100"/>
              <a:buChar char="●"/>
            </a:pPr>
            <a:r>
              <a:rPr b="1" lang="en" sz="1100"/>
              <a:t>Cycles Issue:</a:t>
            </a:r>
            <a:r>
              <a:rPr lang="en" sz="1100"/>
              <a:t> May get stuck in cycles with lower costs than the shortest path.</a:t>
            </a:r>
            <a:endParaRPr sz="1100"/>
          </a:p>
          <a:p>
            <a:pPr indent="0" lvl="0" marL="0" rtl="0" algn="l">
              <a:lnSpc>
                <a:spcPct val="115000"/>
              </a:lnSpc>
              <a:spcBef>
                <a:spcPts val="1200"/>
              </a:spcBef>
              <a:spcAft>
                <a:spcPts val="1200"/>
              </a:spcAft>
              <a:buNone/>
            </a:pPr>
            <a:r>
              <a:t/>
            </a:r>
            <a:endParaRPr b="1" sz="1200">
              <a:solidFill>
                <a:srgbClr val="333333"/>
              </a:solidFill>
              <a:highlight>
                <a:srgbClr val="FFFFFF"/>
              </a:highlight>
              <a:latin typeface="Roboto"/>
              <a:ea typeface="Roboto"/>
              <a:cs typeface="Roboto"/>
              <a:sym typeface="Roboto"/>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sp>
        <p:nvSpPr>
          <p:cNvPr id="1126" name="Google Shape;1126;p85"/>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Informed </a:t>
            </a:r>
            <a:r>
              <a:rPr lang="en" sz="2500"/>
              <a:t>Search Algorithms:</a:t>
            </a:r>
            <a:endParaRPr sz="2500"/>
          </a:p>
          <a:p>
            <a:pPr indent="0" lvl="0" marL="0" rtl="0" algn="l">
              <a:spcBef>
                <a:spcPts val="0"/>
              </a:spcBef>
              <a:spcAft>
                <a:spcPts val="0"/>
              </a:spcAft>
              <a:buNone/>
            </a:pPr>
            <a:r>
              <a:t/>
            </a:r>
            <a:endParaRPr sz="2500"/>
          </a:p>
        </p:txBody>
      </p:sp>
      <p:sp>
        <p:nvSpPr>
          <p:cNvPr id="1127" name="Google Shape;1127;p85"/>
          <p:cNvSpPr txBox="1"/>
          <p:nvPr>
            <p:ph idx="1" type="subTitle"/>
          </p:nvPr>
        </p:nvSpPr>
        <p:spPr>
          <a:xfrm>
            <a:off x="720000" y="1285425"/>
            <a:ext cx="6790500" cy="3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rgbClr val="000000"/>
                </a:solidFill>
              </a:rPr>
              <a:t>Here, the algorithms have information on the goal state, which helps in more efficient searching. This information is obtained by something called a heuristic.</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Search Heuristics: In an informed search, a heuristic is a function that estimates how close a state is to the goal state.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For example – Manhattan distance, Euclidean distance, etc. (Lesser the distance, closer the goal.) Different heuristics are used in different informed algorithms discussed below.</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The following uninformed search algorithms are discussed in this section.</a:t>
            </a:r>
            <a:endParaRPr sz="1400">
              <a:solidFill>
                <a:srgbClr val="000000"/>
              </a:solidFill>
            </a:endParaRPr>
          </a:p>
          <a:p>
            <a:pPr indent="-298450" lvl="0" marL="457200" rtl="0" algn="l">
              <a:lnSpc>
                <a:spcPct val="115000"/>
              </a:lnSpc>
              <a:spcBef>
                <a:spcPts val="1200"/>
              </a:spcBef>
              <a:spcAft>
                <a:spcPts val="0"/>
              </a:spcAft>
              <a:buClr>
                <a:srgbClr val="000000"/>
              </a:buClr>
              <a:buSzPts val="1100"/>
              <a:buFont typeface="Arial"/>
              <a:buAutoNum type="arabicPeriod"/>
            </a:pPr>
            <a:r>
              <a:rPr lang="en" sz="1400">
                <a:solidFill>
                  <a:srgbClr val="000000"/>
                </a:solidFill>
              </a:rPr>
              <a:t>Greedy Search</a:t>
            </a:r>
            <a:endParaRPr sz="1400">
              <a:solidFill>
                <a:srgbClr val="000000"/>
              </a:solidFill>
            </a:endParaRPr>
          </a:p>
          <a:p>
            <a:pPr indent="-298450" lvl="0" marL="457200" rtl="0" algn="l">
              <a:lnSpc>
                <a:spcPct val="115000"/>
              </a:lnSpc>
              <a:spcBef>
                <a:spcPts val="0"/>
              </a:spcBef>
              <a:spcAft>
                <a:spcPts val="0"/>
              </a:spcAft>
              <a:buClr>
                <a:srgbClr val="000000"/>
              </a:buClr>
              <a:buSzPts val="1100"/>
              <a:buFont typeface="Arial"/>
              <a:buAutoNum type="arabicPeriod"/>
            </a:pPr>
            <a:r>
              <a:rPr lang="en" sz="1400">
                <a:solidFill>
                  <a:srgbClr val="000000"/>
                </a:solidFill>
              </a:rPr>
              <a:t>A* Tree Search</a:t>
            </a:r>
            <a:endParaRPr sz="1400">
              <a:solidFill>
                <a:srgbClr val="000000"/>
              </a:solidFill>
            </a:endParaRPr>
          </a:p>
          <a:p>
            <a:pPr indent="-298450" lvl="0" marL="457200" rtl="0" algn="l">
              <a:lnSpc>
                <a:spcPct val="115000"/>
              </a:lnSpc>
              <a:spcBef>
                <a:spcPts val="0"/>
              </a:spcBef>
              <a:spcAft>
                <a:spcPts val="0"/>
              </a:spcAft>
              <a:buClr>
                <a:srgbClr val="000000"/>
              </a:buClr>
              <a:buSzPts val="1100"/>
              <a:buFont typeface="Arial"/>
              <a:buAutoNum type="arabicPeriod"/>
            </a:pPr>
            <a:r>
              <a:rPr lang="en" sz="1400">
                <a:solidFill>
                  <a:srgbClr val="000000"/>
                </a:solidFill>
              </a:rPr>
              <a:t>A* Graph Search</a:t>
            </a:r>
            <a:endParaRPr sz="1400">
              <a:solidFill>
                <a:srgbClr val="000000"/>
              </a:solidFill>
            </a:endParaRPr>
          </a:p>
          <a:p>
            <a:pPr indent="0" lvl="0" marL="0" rtl="0" algn="l">
              <a:spcBef>
                <a:spcPts val="1200"/>
              </a:spcBef>
              <a:spcAft>
                <a:spcPts val="0"/>
              </a:spcAft>
              <a:buNone/>
            </a:pPr>
            <a:r>
              <a:t/>
            </a:r>
            <a:endParaRPr sz="1400">
              <a:solidFill>
                <a:srgbClr val="000000"/>
              </a:solidFill>
            </a:endParaRPr>
          </a:p>
          <a:p>
            <a:pPr indent="0" lvl="0" marL="0" rtl="0" algn="l">
              <a:spcBef>
                <a:spcPts val="0"/>
              </a:spcBef>
              <a:spcAft>
                <a:spcPts val="0"/>
              </a:spcAft>
              <a:buNone/>
            </a:pPr>
            <a:r>
              <a:t/>
            </a:r>
            <a:endParaRPr sz="1400"/>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86"/>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Greedy Search:</a:t>
            </a:r>
            <a:endParaRPr sz="2500"/>
          </a:p>
          <a:p>
            <a:pPr indent="0" lvl="0" marL="0" rtl="0" algn="l">
              <a:spcBef>
                <a:spcPts val="0"/>
              </a:spcBef>
              <a:spcAft>
                <a:spcPts val="0"/>
              </a:spcAft>
              <a:buNone/>
            </a:pPr>
            <a:r>
              <a:t/>
            </a:r>
            <a:endParaRPr sz="2500"/>
          </a:p>
        </p:txBody>
      </p:sp>
      <p:sp>
        <p:nvSpPr>
          <p:cNvPr id="1133" name="Google Shape;1133;p86"/>
          <p:cNvSpPr txBox="1"/>
          <p:nvPr>
            <p:ph idx="1" type="subTitle"/>
          </p:nvPr>
        </p:nvSpPr>
        <p:spPr>
          <a:xfrm>
            <a:off x="720000" y="771525"/>
            <a:ext cx="8020500" cy="3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rgbClr val="000000"/>
                </a:solidFill>
              </a:rPr>
              <a:t>Greedy Best-First Search is an AI search algorithm that attempts to find the most promising path from a given starting point to a goal.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It prioritizes paths that appear to be the most promising, regardless of whether or not they are actually the shortest path.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The algorithm works by evaluating the cost of each possible path and then expanding the path with the lowest cost. This process is repeated until the goal is reached.</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The algorithm works by using a heuristic function to determine which path is the most promising.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The heuristic function takes into account the cost of the current path and the estimated cost of the remaining paths. If the cost of the current path is lower than the estimated cost of the remaining paths, then the current path is chosen</a:t>
            </a:r>
            <a:endParaRPr sz="1400">
              <a:solidFill>
                <a:srgbClr val="000000"/>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87"/>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How Greedy Best-First Search Works?</a:t>
            </a:r>
            <a:endParaRPr sz="2500"/>
          </a:p>
          <a:p>
            <a:pPr indent="0" lvl="0" marL="0" rtl="0" algn="l">
              <a:spcBef>
                <a:spcPts val="0"/>
              </a:spcBef>
              <a:spcAft>
                <a:spcPts val="0"/>
              </a:spcAft>
              <a:buNone/>
            </a:pPr>
            <a:r>
              <a:t/>
            </a:r>
            <a:endParaRPr sz="2500"/>
          </a:p>
        </p:txBody>
      </p:sp>
      <p:pic>
        <p:nvPicPr>
          <p:cNvPr id="1139" name="Google Shape;1139;p87"/>
          <p:cNvPicPr preferRelativeResize="0"/>
          <p:nvPr/>
        </p:nvPicPr>
        <p:blipFill>
          <a:blip r:embed="rId3">
            <a:alphaModFix/>
          </a:blip>
          <a:stretch>
            <a:fillRect/>
          </a:stretch>
        </p:blipFill>
        <p:spPr>
          <a:xfrm>
            <a:off x="152400" y="1097175"/>
            <a:ext cx="4532399" cy="2127550"/>
          </a:xfrm>
          <a:prstGeom prst="rect">
            <a:avLst/>
          </a:prstGeom>
          <a:noFill/>
          <a:ln>
            <a:noFill/>
          </a:ln>
        </p:spPr>
      </p:pic>
      <p:pic>
        <p:nvPicPr>
          <p:cNvPr id="1140" name="Google Shape;1140;p87"/>
          <p:cNvPicPr preferRelativeResize="0"/>
          <p:nvPr/>
        </p:nvPicPr>
        <p:blipFill>
          <a:blip r:embed="rId4">
            <a:alphaModFix/>
          </a:blip>
          <a:stretch>
            <a:fillRect/>
          </a:stretch>
        </p:blipFill>
        <p:spPr>
          <a:xfrm>
            <a:off x="4557050" y="1097175"/>
            <a:ext cx="4026649" cy="2127550"/>
          </a:xfrm>
          <a:prstGeom prst="rect">
            <a:avLst/>
          </a:prstGeom>
          <a:noFill/>
          <a:ln>
            <a:noFill/>
          </a:ln>
        </p:spPr>
      </p:pic>
      <p:pic>
        <p:nvPicPr>
          <p:cNvPr id="1141" name="Google Shape;1141;p87"/>
          <p:cNvPicPr preferRelativeResize="0"/>
          <p:nvPr/>
        </p:nvPicPr>
        <p:blipFill>
          <a:blip r:embed="rId5">
            <a:alphaModFix/>
          </a:blip>
          <a:stretch>
            <a:fillRect/>
          </a:stretch>
        </p:blipFill>
        <p:spPr>
          <a:xfrm>
            <a:off x="152400" y="3224725"/>
            <a:ext cx="4352501" cy="1825638"/>
          </a:xfrm>
          <a:prstGeom prst="rect">
            <a:avLst/>
          </a:prstGeom>
          <a:noFill/>
          <a:ln>
            <a:noFill/>
          </a:ln>
        </p:spPr>
      </p:pic>
      <p:pic>
        <p:nvPicPr>
          <p:cNvPr id="1142" name="Google Shape;1142;p87"/>
          <p:cNvPicPr preferRelativeResize="0"/>
          <p:nvPr/>
        </p:nvPicPr>
        <p:blipFill>
          <a:blip r:embed="rId6">
            <a:alphaModFix/>
          </a:blip>
          <a:stretch>
            <a:fillRect/>
          </a:stretch>
        </p:blipFill>
        <p:spPr>
          <a:xfrm>
            <a:off x="4231200" y="3072325"/>
            <a:ext cx="4352501" cy="1978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5"/>
          <p:cNvSpPr txBox="1"/>
          <p:nvPr>
            <p:ph type="title"/>
          </p:nvPr>
        </p:nvSpPr>
        <p:spPr>
          <a:xfrm>
            <a:off x="715100" y="535000"/>
            <a:ext cx="4167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a:t>
            </a:r>
            <a:endParaRPr/>
          </a:p>
        </p:txBody>
      </p:sp>
      <p:sp>
        <p:nvSpPr>
          <p:cNvPr id="292" name="Google Shape;292;p25"/>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or Artificial Intelligence, is about </a:t>
            </a:r>
            <a:r>
              <a:rPr b="1" lang="en"/>
              <a:t>creating</a:t>
            </a:r>
            <a:r>
              <a:rPr lang="en"/>
              <a:t> machines or software that can </a:t>
            </a:r>
            <a:r>
              <a:rPr b="1" lang="en"/>
              <a:t>think, learn, and act </a:t>
            </a:r>
            <a:r>
              <a:rPr lang="en"/>
              <a:t>in ways that seem </a:t>
            </a:r>
            <a:r>
              <a:rPr b="1" lang="en"/>
              <a:t>intelligent</a:t>
            </a:r>
            <a:r>
              <a:rPr lang="en"/>
              <a:t>. The exciting part is how close we can get these systems to think or </a:t>
            </a:r>
            <a:r>
              <a:rPr b="1" lang="en"/>
              <a:t>behave like humans</a:t>
            </a:r>
            <a:r>
              <a:rPr lang="en"/>
              <a:t> or even better.</a:t>
            </a:r>
            <a:endParaRPr/>
          </a:p>
          <a:p>
            <a:pPr indent="0" lvl="0" marL="0" rtl="0" algn="l">
              <a:spcBef>
                <a:spcPts val="1000"/>
              </a:spcBef>
              <a:spcAft>
                <a:spcPts val="0"/>
              </a:spcAft>
              <a:buNone/>
            </a:pPr>
            <a:r>
              <a:rPr b="1" lang="en">
                <a:solidFill>
                  <a:srgbClr val="000000"/>
                </a:solidFill>
                <a:latin typeface="Arial"/>
                <a:ea typeface="Arial"/>
                <a:cs typeface="Arial"/>
                <a:sym typeface="Arial"/>
              </a:rPr>
              <a:t>Human-Centered vs. Rationality-Centered</a:t>
            </a:r>
            <a:r>
              <a:rPr lang="en">
                <a:solidFill>
                  <a:srgbClr val="000000"/>
                </a:solidFill>
                <a:latin typeface="Arial"/>
                <a:ea typeface="Arial"/>
                <a:cs typeface="Arial"/>
                <a:sym typeface="Arial"/>
              </a:rPr>
              <a:t>:</a:t>
            </a:r>
            <a:endParaRPr>
              <a:solidFill>
                <a:srgbClr val="000000"/>
              </a:solidFill>
              <a:latin typeface="Arial"/>
              <a:ea typeface="Arial"/>
              <a:cs typeface="Arial"/>
              <a:sym typeface="Arial"/>
            </a:endParaRPr>
          </a:p>
          <a:p>
            <a:pPr indent="-317500" lvl="0" marL="457200" rtl="0" algn="l">
              <a:spcBef>
                <a:spcPts val="1200"/>
              </a:spcBef>
              <a:spcAft>
                <a:spcPts val="0"/>
              </a:spcAft>
              <a:buClr>
                <a:srgbClr val="000000"/>
              </a:buClr>
              <a:buSzPts val="1400"/>
              <a:buFont typeface="Arial"/>
              <a:buChar char="●"/>
            </a:pPr>
            <a:r>
              <a:rPr lang="en">
                <a:solidFill>
                  <a:srgbClr val="000000"/>
                </a:solidFill>
                <a:latin typeface="Arial"/>
                <a:ea typeface="Arial"/>
                <a:cs typeface="Arial"/>
                <a:sym typeface="Arial"/>
              </a:rPr>
              <a:t>Human-Centered: Focus on replicating human behavior.</a:t>
            </a:r>
            <a:endParaRPr>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Rationality-Centered: Focus on achieving ideal performance, regardless of how humans perform.</a:t>
            </a:r>
            <a:endParaRPr>
              <a:solidFill>
                <a:srgbClr val="000000"/>
              </a:solidFill>
              <a:latin typeface="Arial"/>
              <a:ea typeface="Arial"/>
              <a:cs typeface="Arial"/>
              <a:sym typeface="Arial"/>
            </a:endParaRPr>
          </a:p>
          <a:p>
            <a:pPr indent="0" lvl="0" marL="0" rtl="0" algn="l">
              <a:spcBef>
                <a:spcPts val="1200"/>
              </a:spcBef>
              <a:spcAft>
                <a:spcPts val="0"/>
              </a:spcAft>
              <a:buNone/>
            </a:pPr>
            <a:r>
              <a:t/>
            </a:r>
            <a:endParaRPr/>
          </a:p>
          <a:p>
            <a:pPr indent="0" lvl="0" marL="0" rtl="0" algn="l">
              <a:spcBef>
                <a:spcPts val="1000"/>
              </a:spcBef>
              <a:spcAft>
                <a:spcPts val="0"/>
              </a:spcAft>
              <a:buNone/>
            </a:pPr>
            <a:r>
              <a:t/>
            </a:r>
            <a:endParaRPr/>
          </a:p>
          <a:p>
            <a:pPr indent="0" lvl="0" marL="0" rtl="0" algn="l">
              <a:spcBef>
                <a:spcPts val="0"/>
              </a:spcBef>
              <a:spcAft>
                <a:spcPts val="0"/>
              </a:spcAft>
              <a:buNone/>
            </a:pPr>
            <a:r>
              <a:t/>
            </a:r>
            <a:endParaRPr/>
          </a:p>
        </p:txBody>
      </p:sp>
      <p:grpSp>
        <p:nvGrpSpPr>
          <p:cNvPr id="293" name="Google Shape;293;p25"/>
          <p:cNvGrpSpPr/>
          <p:nvPr/>
        </p:nvGrpSpPr>
        <p:grpSpPr>
          <a:xfrm>
            <a:off x="5201312" y="729700"/>
            <a:ext cx="3303886" cy="3878927"/>
            <a:chOff x="5201312" y="729700"/>
            <a:chExt cx="3303886" cy="3878927"/>
          </a:xfrm>
        </p:grpSpPr>
        <p:grpSp>
          <p:nvGrpSpPr>
            <p:cNvPr id="294" name="Google Shape;294;p25"/>
            <p:cNvGrpSpPr/>
            <p:nvPr/>
          </p:nvGrpSpPr>
          <p:grpSpPr>
            <a:xfrm flipH="1">
              <a:off x="5201312" y="932488"/>
              <a:ext cx="1331387" cy="724666"/>
              <a:chOff x="238125" y="2409350"/>
              <a:chExt cx="760575" cy="414000"/>
            </a:xfrm>
          </p:grpSpPr>
          <p:sp>
            <p:nvSpPr>
              <p:cNvPr id="295" name="Google Shape;295;p25"/>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5"/>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25"/>
            <p:cNvGrpSpPr/>
            <p:nvPr/>
          </p:nvGrpSpPr>
          <p:grpSpPr>
            <a:xfrm>
              <a:off x="5434633" y="1349646"/>
              <a:ext cx="3070564" cy="3258981"/>
              <a:chOff x="1304275" y="2258525"/>
              <a:chExt cx="1138300" cy="1208194"/>
            </a:xfrm>
          </p:grpSpPr>
          <p:sp>
            <p:nvSpPr>
              <p:cNvPr id="308" name="Google Shape;308;p25"/>
              <p:cNvSpPr/>
              <p:nvPr/>
            </p:nvSpPr>
            <p:spPr>
              <a:xfrm>
                <a:off x="1540075" y="2768300"/>
                <a:ext cx="83675" cy="69075"/>
              </a:xfrm>
              <a:custGeom>
                <a:rect b="b" l="l" r="r" t="t"/>
                <a:pathLst>
                  <a:path extrusionOk="0" h="2763" w="3347">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1549775" y="2768225"/>
                <a:ext cx="83625" cy="69025"/>
              </a:xfrm>
              <a:custGeom>
                <a:rect b="b" l="l" r="r" t="t"/>
                <a:pathLst>
                  <a:path extrusionOk="0" h="2761" w="3345">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1484950" y="2826700"/>
                <a:ext cx="134075" cy="11125"/>
              </a:xfrm>
              <a:custGeom>
                <a:rect b="b" l="l" r="r" t="t"/>
                <a:pathLst>
                  <a:path extrusionOk="0" h="445" w="5363">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1532775" y="2826275"/>
                <a:ext cx="134075" cy="11125"/>
              </a:xfrm>
              <a:custGeom>
                <a:rect b="b" l="l" r="r" t="t"/>
                <a:pathLst>
                  <a:path extrusionOk="0" h="445" w="5363">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1319475" y="2495100"/>
                <a:ext cx="480400" cy="275175"/>
              </a:xfrm>
              <a:custGeom>
                <a:rect b="b" l="l" r="r" t="t"/>
                <a:pathLst>
                  <a:path extrusionOk="0" h="11007" w="19216">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a:off x="1329800" y="2495025"/>
                <a:ext cx="480425" cy="275125"/>
              </a:xfrm>
              <a:custGeom>
                <a:rect b="b" l="l" r="r" t="t"/>
                <a:pathLst>
                  <a:path extrusionOk="0" h="11005" w="19217">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a:off x="1344200" y="2506950"/>
                <a:ext cx="451675" cy="251300"/>
              </a:xfrm>
              <a:custGeom>
                <a:rect b="b" l="l" r="r" t="t"/>
                <a:pathLst>
                  <a:path extrusionOk="0" h="10052" w="18067">
                    <a:moveTo>
                      <a:pt x="15287" y="0"/>
                    </a:moveTo>
                    <a:lnTo>
                      <a:pt x="0" y="131"/>
                    </a:lnTo>
                    <a:lnTo>
                      <a:pt x="2780" y="10052"/>
                    </a:lnTo>
                    <a:lnTo>
                      <a:pt x="18066" y="9920"/>
                    </a:lnTo>
                    <a:lnTo>
                      <a:pt x="15287" y="0"/>
                    </a:lnTo>
                    <a:close/>
                  </a:path>
                </a:pathLst>
              </a:custGeom>
              <a:solidFill>
                <a:srgbClr val="FE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1388650" y="2538075"/>
                <a:ext cx="364700" cy="165350"/>
              </a:xfrm>
              <a:custGeom>
                <a:rect b="b" l="l" r="r" t="t"/>
                <a:pathLst>
                  <a:path extrusionOk="0" h="6614" w="14588">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1461250" y="2602825"/>
                <a:ext cx="213550" cy="15675"/>
              </a:xfrm>
              <a:custGeom>
                <a:rect b="b" l="l" r="r" t="t"/>
                <a:pathLst>
                  <a:path extrusionOk="0" h="627" w="8542">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a:off x="1436625" y="2646825"/>
                <a:ext cx="288925" cy="16275"/>
              </a:xfrm>
              <a:custGeom>
                <a:rect b="b" l="l" r="r" t="t"/>
                <a:pathLst>
                  <a:path extrusionOk="0" h="651" w="11557">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1616654" y="2854310"/>
                <a:ext cx="23775" cy="612409"/>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2170324" y="2849522"/>
                <a:ext cx="23800" cy="617166"/>
              </a:xfrm>
              <a:custGeom>
                <a:rect b="b" l="l" r="r" t="t"/>
                <a:pathLst>
                  <a:path extrusionOk="0" h="24341" w="952">
                    <a:moveTo>
                      <a:pt x="742" y="1"/>
                    </a:moveTo>
                    <a:lnTo>
                      <a:pt x="0" y="7"/>
                    </a:lnTo>
                    <a:lnTo>
                      <a:pt x="209" y="24341"/>
                    </a:lnTo>
                    <a:lnTo>
                      <a:pt x="951" y="24335"/>
                    </a:lnTo>
                    <a:lnTo>
                      <a:pt x="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1755775" y="2832075"/>
                <a:ext cx="407750" cy="21225"/>
              </a:xfrm>
              <a:custGeom>
                <a:rect b="b" l="l" r="r" t="t"/>
                <a:pathLst>
                  <a:path extrusionOk="0" h="849" w="1631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1304275" y="2833925"/>
                <a:ext cx="639275" cy="23200"/>
              </a:xfrm>
              <a:custGeom>
                <a:rect b="b" l="l" r="r" t="t"/>
                <a:pathLst>
                  <a:path extrusionOk="0" h="928" w="25571">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1571350" y="2820000"/>
                <a:ext cx="190125" cy="15475"/>
              </a:xfrm>
              <a:custGeom>
                <a:rect b="b" l="l" r="r" t="t"/>
                <a:pathLst>
                  <a:path extrusionOk="0" h="619" w="7605">
                    <a:moveTo>
                      <a:pt x="7600" y="0"/>
                    </a:moveTo>
                    <a:lnTo>
                      <a:pt x="1" y="66"/>
                    </a:lnTo>
                    <a:lnTo>
                      <a:pt x="275" y="481"/>
                    </a:lnTo>
                    <a:lnTo>
                      <a:pt x="7605" y="618"/>
                    </a:lnTo>
                    <a:lnTo>
                      <a:pt x="7605" y="618"/>
                    </a:lnTo>
                    <a:lnTo>
                      <a:pt x="7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5"/>
              <p:cNvSpPr/>
              <p:nvPr/>
            </p:nvSpPr>
            <p:spPr>
              <a:xfrm>
                <a:off x="1566475" y="2821625"/>
                <a:ext cx="129750" cy="15525"/>
              </a:xfrm>
              <a:custGeom>
                <a:rect b="b" l="l" r="r" t="t"/>
                <a:pathLst>
                  <a:path extrusionOk="0" h="621" w="519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5"/>
              <p:cNvSpPr/>
              <p:nvPr/>
            </p:nvSpPr>
            <p:spPr>
              <a:xfrm>
                <a:off x="1936975" y="3041225"/>
                <a:ext cx="241400" cy="192650"/>
              </a:xfrm>
              <a:custGeom>
                <a:rect b="b" l="l" r="r" t="t"/>
                <a:pathLst>
                  <a:path extrusionOk="0" h="7706" w="9656">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a:off x="1951550" y="3056250"/>
                <a:ext cx="102875" cy="111975"/>
              </a:xfrm>
              <a:custGeom>
                <a:rect b="b" l="l" r="r" t="t"/>
                <a:pathLst>
                  <a:path extrusionOk="0" h="4479" w="4115">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a:off x="1539600" y="2258525"/>
                <a:ext cx="792775" cy="1208175"/>
              </a:xfrm>
              <a:custGeom>
                <a:rect b="b" l="l" r="r" t="t"/>
                <a:pathLst>
                  <a:path extrusionOk="0" h="48327" w="31711">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a:off x="1947800" y="2258950"/>
                <a:ext cx="180175" cy="183400"/>
              </a:xfrm>
              <a:custGeom>
                <a:rect b="b" l="l" r="r" t="t"/>
                <a:pathLst>
                  <a:path extrusionOk="0" h="7336" w="7207">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a:off x="1947800" y="2258950"/>
                <a:ext cx="173225" cy="82225"/>
              </a:xfrm>
              <a:custGeom>
                <a:rect b="b" l="l" r="r" t="t"/>
                <a:pathLst>
                  <a:path extrusionOk="0" h="3289" w="6929">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2027750" y="2370925"/>
                <a:ext cx="35275" cy="50175"/>
              </a:xfrm>
              <a:custGeom>
                <a:rect b="b" l="l" r="r" t="t"/>
                <a:pathLst>
                  <a:path extrusionOk="0" h="2007" w="1411">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2033450" y="2377150"/>
                <a:ext cx="16575" cy="40500"/>
              </a:xfrm>
              <a:custGeom>
                <a:rect b="b" l="l" r="r" t="t"/>
                <a:pathLst>
                  <a:path extrusionOk="0" h="1620" w="663">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1955725" y="2365850"/>
                <a:ext cx="86100" cy="124475"/>
              </a:xfrm>
              <a:custGeom>
                <a:rect b="b" l="l" r="r" t="t"/>
                <a:pathLst>
                  <a:path extrusionOk="0" h="4979" w="3444">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p:nvPr/>
            </p:nvSpPr>
            <p:spPr>
              <a:xfrm>
                <a:off x="2087500" y="2339450"/>
                <a:ext cx="38825" cy="71725"/>
              </a:xfrm>
              <a:custGeom>
                <a:rect b="b" l="l" r="r" t="t"/>
                <a:pathLst>
                  <a:path extrusionOk="0" h="2869" w="1553">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5"/>
              <p:cNvSpPr/>
              <p:nvPr/>
            </p:nvSpPr>
            <p:spPr>
              <a:xfrm>
                <a:off x="2029475" y="2265575"/>
                <a:ext cx="47225" cy="22700"/>
              </a:xfrm>
              <a:custGeom>
                <a:rect b="b" l="l" r="r" t="t"/>
                <a:pathLst>
                  <a:path extrusionOk="0" h="908" w="1889">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5"/>
              <p:cNvSpPr/>
              <p:nvPr/>
            </p:nvSpPr>
            <p:spPr>
              <a:xfrm>
                <a:off x="1964400" y="2382675"/>
                <a:ext cx="2900" cy="17575"/>
              </a:xfrm>
              <a:custGeom>
                <a:rect b="b" l="l" r="r" t="t"/>
                <a:pathLst>
                  <a:path extrusionOk="0" h="703" w="116">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5"/>
              <p:cNvSpPr/>
              <p:nvPr/>
            </p:nvSpPr>
            <p:spPr>
              <a:xfrm>
                <a:off x="1974375" y="2454300"/>
                <a:ext cx="15725" cy="950"/>
              </a:xfrm>
              <a:custGeom>
                <a:rect b="b" l="l" r="r" t="t"/>
                <a:pathLst>
                  <a:path extrusionOk="0" h="38" w="629">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5"/>
              <p:cNvSpPr/>
              <p:nvPr/>
            </p:nvSpPr>
            <p:spPr>
              <a:xfrm>
                <a:off x="1977125" y="2460850"/>
                <a:ext cx="5800" cy="19275"/>
              </a:xfrm>
              <a:custGeom>
                <a:rect b="b" l="l" r="r" t="t"/>
                <a:pathLst>
                  <a:path extrusionOk="0" h="771" w="232">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5"/>
              <p:cNvSpPr/>
              <p:nvPr/>
            </p:nvSpPr>
            <p:spPr>
              <a:xfrm>
                <a:off x="2040200" y="2416450"/>
                <a:ext cx="101350" cy="75150"/>
              </a:xfrm>
              <a:custGeom>
                <a:rect b="b" l="l" r="r" t="t"/>
                <a:pathLst>
                  <a:path extrusionOk="0" h="3006" w="4054">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1998175" y="2457075"/>
                <a:ext cx="49125" cy="33225"/>
              </a:xfrm>
              <a:custGeom>
                <a:rect b="b" l="l" r="r" t="t"/>
                <a:pathLst>
                  <a:path extrusionOk="0" h="1329" w="1965">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p:nvPr/>
            </p:nvSpPr>
            <p:spPr>
              <a:xfrm>
                <a:off x="2065500" y="2430450"/>
                <a:ext cx="74350" cy="28700"/>
              </a:xfrm>
              <a:custGeom>
                <a:rect b="b" l="l" r="r" t="t"/>
                <a:pathLst>
                  <a:path extrusionOk="0" h="1148" w="2974">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5"/>
              <p:cNvSpPr/>
              <p:nvPr/>
            </p:nvSpPr>
            <p:spPr>
              <a:xfrm>
                <a:off x="2045625" y="2442575"/>
                <a:ext cx="23125" cy="40000"/>
              </a:xfrm>
              <a:custGeom>
                <a:rect b="b" l="l" r="r" t="t"/>
                <a:pathLst>
                  <a:path extrusionOk="0" h="1600" w="925">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2027675" y="2399375"/>
                <a:ext cx="14375" cy="56175"/>
              </a:xfrm>
              <a:custGeom>
                <a:rect b="b" l="l" r="r" t="t"/>
                <a:pathLst>
                  <a:path extrusionOk="0" h="2247" w="575">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1960100" y="2365850"/>
                <a:ext cx="68925" cy="41500"/>
              </a:xfrm>
              <a:custGeom>
                <a:rect b="b" l="l" r="r" t="t"/>
                <a:pathLst>
                  <a:path extrusionOk="0" h="1660" w="2757">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1958600" y="2371275"/>
                <a:ext cx="22025" cy="8675"/>
              </a:xfrm>
              <a:custGeom>
                <a:rect b="b" l="l" r="r" t="t"/>
                <a:pathLst>
                  <a:path extrusionOk="0" h="347" w="881">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a:off x="1963325" y="2422875"/>
                <a:ext cx="2350" cy="12100"/>
              </a:xfrm>
              <a:custGeom>
                <a:rect b="b" l="l" r="r" t="t"/>
                <a:pathLst>
                  <a:path extrusionOk="0" h="484" w="94">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a:off x="2027550" y="2370725"/>
                <a:ext cx="34175" cy="50600"/>
              </a:xfrm>
              <a:custGeom>
                <a:rect b="b" l="l" r="r" t="t"/>
                <a:pathLst>
                  <a:path extrusionOk="0" h="2024" w="1367">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a:off x="1982600" y="2282875"/>
                <a:ext cx="101175" cy="41775"/>
              </a:xfrm>
              <a:custGeom>
                <a:rect b="b" l="l" r="r" t="t"/>
                <a:pathLst>
                  <a:path extrusionOk="0" h="1671" w="4047">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a:off x="1996725" y="2420750"/>
                <a:ext cx="45275" cy="69750"/>
              </a:xfrm>
              <a:custGeom>
                <a:rect b="b" l="l" r="r" t="t"/>
                <a:pathLst>
                  <a:path extrusionOk="0" h="2790" w="1811">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a:off x="1692575" y="3097825"/>
                <a:ext cx="273575" cy="321525"/>
              </a:xfrm>
              <a:custGeom>
                <a:rect b="b" l="l" r="r" t="t"/>
                <a:pathLst>
                  <a:path extrusionOk="0" h="12861" w="10943">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a:off x="1766450" y="2878275"/>
                <a:ext cx="566425" cy="454550"/>
              </a:xfrm>
              <a:custGeom>
                <a:rect b="b" l="l" r="r" t="t"/>
                <a:pathLst>
                  <a:path extrusionOk="0" h="18182" w="22657">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a:off x="1839575" y="2882025"/>
                <a:ext cx="493300" cy="445550"/>
              </a:xfrm>
              <a:custGeom>
                <a:rect b="b" l="l" r="r" t="t"/>
                <a:pathLst>
                  <a:path extrusionOk="0" h="17822" w="19732">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1684250" y="3367525"/>
                <a:ext cx="41150" cy="44775"/>
              </a:xfrm>
              <a:custGeom>
                <a:rect b="b" l="l" r="r" t="t"/>
                <a:pathLst>
                  <a:path extrusionOk="0" h="1791" w="1646">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a:off x="1692875" y="3367525"/>
                <a:ext cx="32525" cy="42050"/>
              </a:xfrm>
              <a:custGeom>
                <a:rect b="b" l="l" r="r" t="t"/>
                <a:pathLst>
                  <a:path extrusionOk="0" h="1682" w="1301">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a:off x="1847600" y="2687375"/>
                <a:ext cx="291850" cy="147275"/>
              </a:xfrm>
              <a:custGeom>
                <a:rect b="b" l="l" r="r" t="t"/>
                <a:pathLst>
                  <a:path extrusionOk="0" h="5891" w="11674">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p:nvPr/>
            </p:nvSpPr>
            <p:spPr>
              <a:xfrm>
                <a:off x="1753275" y="2776425"/>
                <a:ext cx="102750" cy="58275"/>
              </a:xfrm>
              <a:custGeom>
                <a:rect b="b" l="l" r="r" t="t"/>
                <a:pathLst>
                  <a:path extrusionOk="0" h="2331"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1948025" y="2470000"/>
                <a:ext cx="373600" cy="435525"/>
              </a:xfrm>
              <a:custGeom>
                <a:rect b="b" l="l" r="r" t="t"/>
                <a:pathLst>
                  <a:path extrusionOk="0" h="17421" w="14944">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2082850" y="2470825"/>
                <a:ext cx="238775" cy="434700"/>
              </a:xfrm>
              <a:custGeom>
                <a:rect b="b" l="l" r="r" t="t"/>
                <a:pathLst>
                  <a:path extrusionOk="0" h="17388" w="9551">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2046150" y="2457750"/>
                <a:ext cx="110600" cy="54150"/>
              </a:xfrm>
              <a:custGeom>
                <a:rect b="b" l="l" r="r" t="t"/>
                <a:pathLst>
                  <a:path extrusionOk="0" h="2166" w="4424">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2069925" y="2633600"/>
                <a:ext cx="3500" cy="9950"/>
              </a:xfrm>
              <a:custGeom>
                <a:rect b="b" l="l" r="r" t="t"/>
                <a:pathLst>
                  <a:path extrusionOk="0" h="398" w="14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2023950" y="2546150"/>
                <a:ext cx="35775" cy="59550"/>
              </a:xfrm>
              <a:custGeom>
                <a:rect b="b" l="l" r="r" t="t"/>
                <a:pathLst>
                  <a:path extrusionOk="0" h="2382" w="1431">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a:off x="1971350" y="2629275"/>
                <a:ext cx="61800" cy="55325"/>
              </a:xfrm>
              <a:custGeom>
                <a:rect b="b" l="l" r="r" t="t"/>
                <a:pathLst>
                  <a:path extrusionOk="0" h="2213" w="2472">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2031500" y="2645300"/>
                <a:ext cx="4825" cy="7450"/>
              </a:xfrm>
              <a:custGeom>
                <a:rect b="b" l="l" r="r" t="t"/>
                <a:pathLst>
                  <a:path extrusionOk="0" h="298" w="193">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1990375" y="2666775"/>
                <a:ext cx="32425" cy="49725"/>
              </a:xfrm>
              <a:custGeom>
                <a:rect b="b" l="l" r="r" t="t"/>
                <a:pathLst>
                  <a:path extrusionOk="0" h="1989" w="1297">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1945450" y="2683000"/>
                <a:ext cx="14600" cy="20275"/>
              </a:xfrm>
              <a:custGeom>
                <a:rect b="b" l="l" r="r" t="t"/>
                <a:pathLst>
                  <a:path extrusionOk="0" h="811" w="584">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2001425" y="2747100"/>
                <a:ext cx="18850" cy="20775"/>
              </a:xfrm>
              <a:custGeom>
                <a:rect b="b" l="l" r="r" t="t"/>
                <a:pathLst>
                  <a:path extrusionOk="0" h="831" w="754">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2119750" y="2570075"/>
                <a:ext cx="127125" cy="102800"/>
              </a:xfrm>
              <a:custGeom>
                <a:rect b="b" l="l" r="r" t="t"/>
                <a:pathLst>
                  <a:path extrusionOk="0" h="4112" w="5085">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2170250" y="2580925"/>
                <a:ext cx="78275" cy="126325"/>
              </a:xfrm>
              <a:custGeom>
                <a:rect b="b" l="l" r="r" t="t"/>
                <a:pathLst>
                  <a:path extrusionOk="0" h="5053" w="3131">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2142700" y="2481025"/>
                <a:ext cx="115225" cy="390600"/>
              </a:xfrm>
              <a:custGeom>
                <a:rect b="b" l="l" r="r" t="t"/>
                <a:pathLst>
                  <a:path extrusionOk="0" h="15624" w="4609">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2083625" y="2822250"/>
                <a:ext cx="33625" cy="62450"/>
              </a:xfrm>
              <a:custGeom>
                <a:rect b="b" l="l" r="r" t="t"/>
                <a:pathLst>
                  <a:path extrusionOk="0" h="2498" w="1345">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2097000" y="2876950"/>
                <a:ext cx="218000" cy="24150"/>
              </a:xfrm>
              <a:custGeom>
                <a:rect b="b" l="l" r="r" t="t"/>
                <a:pathLst>
                  <a:path extrusionOk="0" h="966" w="872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2133200" y="2880425"/>
                <a:ext cx="7825" cy="17650"/>
              </a:xfrm>
              <a:custGeom>
                <a:rect b="b" l="l" r="r" t="t"/>
                <a:pathLst>
                  <a:path extrusionOk="0" h="706" w="313">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2281075" y="2878800"/>
                <a:ext cx="7325" cy="12525"/>
              </a:xfrm>
              <a:custGeom>
                <a:rect b="b" l="l" r="r" t="t"/>
                <a:pathLst>
                  <a:path extrusionOk="0" h="501" w="293">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2070800" y="2905325"/>
                <a:ext cx="22250" cy="101450"/>
              </a:xfrm>
              <a:custGeom>
                <a:rect b="b" l="l" r="r" t="t"/>
                <a:pathLst>
                  <a:path extrusionOk="0" h="4058" w="89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a:off x="2094350" y="2911975"/>
                <a:ext cx="14825" cy="67475"/>
              </a:xfrm>
              <a:custGeom>
                <a:rect b="b" l="l" r="r" t="t"/>
                <a:pathLst>
                  <a:path extrusionOk="0" h="2699" w="593">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1883475" y="3041350"/>
                <a:ext cx="295075" cy="6750"/>
              </a:xfrm>
              <a:custGeom>
                <a:rect b="b" l="l" r="r" t="t"/>
                <a:pathLst>
                  <a:path extrusionOk="0" h="270" w="11803">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1883200" y="3046275"/>
                <a:ext cx="41600" cy="78200"/>
              </a:xfrm>
              <a:custGeom>
                <a:rect b="b" l="l" r="r" t="t"/>
                <a:pathLst>
                  <a:path extrusionOk="0" h="3128" w="1664">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1926075" y="3178250"/>
                <a:ext cx="49175" cy="135725"/>
              </a:xfrm>
              <a:custGeom>
                <a:rect b="b" l="l" r="r" t="t"/>
                <a:pathLst>
                  <a:path extrusionOk="0" h="5429" w="1967">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1811850" y="3361375"/>
                <a:ext cx="200275" cy="98375"/>
              </a:xfrm>
              <a:custGeom>
                <a:rect b="b" l="l" r="r" t="t"/>
                <a:pathLst>
                  <a:path extrusionOk="0" h="3935" w="8011">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a:off x="1920225" y="3320000"/>
                <a:ext cx="65100" cy="56025"/>
              </a:xfrm>
              <a:custGeom>
                <a:rect b="b" l="l" r="r" t="t"/>
                <a:pathLst>
                  <a:path extrusionOk="0" h="2241" w="2604">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1925525" y="3320000"/>
                <a:ext cx="50550" cy="12500"/>
              </a:xfrm>
              <a:custGeom>
                <a:rect b="b" l="l" r="r" t="t"/>
                <a:pathLst>
                  <a:path extrusionOk="0" h="500" w="2022">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1815150" y="3429475"/>
                <a:ext cx="196975" cy="30275"/>
              </a:xfrm>
              <a:custGeom>
                <a:rect b="b" l="l" r="r" t="t"/>
                <a:pathLst>
                  <a:path extrusionOk="0" h="1211" w="7879">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1982900" y="3167100"/>
                <a:ext cx="53850" cy="19600"/>
              </a:xfrm>
              <a:custGeom>
                <a:rect b="b" l="l" r="r" t="t"/>
                <a:pathLst>
                  <a:path extrusionOk="0" h="784" w="2154">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1731550" y="3258250"/>
                <a:ext cx="121875" cy="119900"/>
              </a:xfrm>
              <a:custGeom>
                <a:rect b="b" l="l" r="r" t="t"/>
                <a:pathLst>
                  <a:path extrusionOk="0" h="4796" w="4875">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1539975" y="3361775"/>
                <a:ext cx="172800" cy="104500"/>
              </a:xfrm>
              <a:custGeom>
                <a:rect b="b" l="l" r="r" t="t"/>
                <a:pathLst>
                  <a:path extrusionOk="0" h="4180" w="6912">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1718775" y="2688475"/>
                <a:ext cx="291850" cy="147275"/>
              </a:xfrm>
              <a:custGeom>
                <a:rect b="b" l="l" r="r" t="t"/>
                <a:pathLst>
                  <a:path extrusionOk="0" h="5891" w="11674">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5"/>
              <p:cNvSpPr/>
              <p:nvPr/>
            </p:nvSpPr>
            <p:spPr>
              <a:xfrm>
                <a:off x="1902050" y="2761825"/>
                <a:ext cx="19300" cy="30325"/>
              </a:xfrm>
              <a:custGeom>
                <a:rect b="b" l="l" r="r" t="t"/>
                <a:pathLst>
                  <a:path extrusionOk="0" h="1213" w="772">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a:off x="1906650" y="2796425"/>
                <a:ext cx="62375" cy="34725"/>
              </a:xfrm>
              <a:custGeom>
                <a:rect b="b" l="l" r="r" t="t"/>
                <a:pathLst>
                  <a:path extrusionOk="0" h="1389" w="2495">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5"/>
              <p:cNvSpPr/>
              <p:nvPr/>
            </p:nvSpPr>
            <p:spPr>
              <a:xfrm>
                <a:off x="1624450" y="2777525"/>
                <a:ext cx="102750" cy="58250"/>
              </a:xfrm>
              <a:custGeom>
                <a:rect b="b" l="l" r="r" t="t"/>
                <a:pathLst>
                  <a:path extrusionOk="0" h="2330"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1626275" y="2789825"/>
                <a:ext cx="52725" cy="19850"/>
              </a:xfrm>
              <a:custGeom>
                <a:rect b="b" l="l" r="r" t="t"/>
                <a:pathLst>
                  <a:path extrusionOk="0" h="794" w="2109">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1632750" y="2804500"/>
                <a:ext cx="43450" cy="13550"/>
              </a:xfrm>
              <a:custGeom>
                <a:rect b="b" l="l" r="r" t="t"/>
                <a:pathLst>
                  <a:path extrusionOk="0" h="542" w="1738">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1638925" y="2814925"/>
                <a:ext cx="39400" cy="10100"/>
              </a:xfrm>
              <a:custGeom>
                <a:rect b="b" l="l" r="r" t="t"/>
                <a:pathLst>
                  <a:path extrusionOk="0" h="404" w="1576">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2007925" y="2677350"/>
                <a:ext cx="90500" cy="131800"/>
              </a:xfrm>
              <a:custGeom>
                <a:rect b="b" l="l" r="r" t="t"/>
                <a:pathLst>
                  <a:path extrusionOk="0" h="5272" w="362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a:off x="2027850" y="2768225"/>
                <a:ext cx="17525" cy="26700"/>
              </a:xfrm>
              <a:custGeom>
                <a:rect b="b" l="l" r="r" t="t"/>
                <a:pathLst>
                  <a:path extrusionOk="0" h="1068" w="701">
                    <a:moveTo>
                      <a:pt x="701" y="1"/>
                    </a:moveTo>
                    <a:lnTo>
                      <a:pt x="1" y="1067"/>
                    </a:ln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2027625" y="2768050"/>
                <a:ext cx="17975" cy="27050"/>
              </a:xfrm>
              <a:custGeom>
                <a:rect b="b" l="l" r="r" t="t"/>
                <a:pathLst>
                  <a:path extrusionOk="0" h="1082" w="719">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2240100" y="2878550"/>
                <a:ext cx="48950" cy="5350"/>
              </a:xfrm>
              <a:custGeom>
                <a:rect b="b" l="l" r="r" t="t"/>
                <a:pathLst>
                  <a:path extrusionOk="0" h="214" w="1958">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1539975" y="3377875"/>
                <a:ext cx="164475" cy="88400"/>
              </a:xfrm>
              <a:custGeom>
                <a:rect b="b" l="l" r="r" t="t"/>
                <a:pathLst>
                  <a:path extrusionOk="0" h="3536" w="6579">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2185625" y="2862150"/>
                <a:ext cx="14450" cy="27600"/>
              </a:xfrm>
              <a:custGeom>
                <a:rect b="b" l="l" r="r" t="t"/>
                <a:pathLst>
                  <a:path extrusionOk="0" h="1104" w="578">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a:off x="2195950" y="2870925"/>
                <a:ext cx="41575" cy="10925"/>
              </a:xfrm>
              <a:custGeom>
                <a:rect b="b" l="l" r="r" t="t"/>
                <a:pathLst>
                  <a:path extrusionOk="0" h="437" w="1663">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a:off x="1957875" y="2688475"/>
                <a:ext cx="52750" cy="72325"/>
              </a:xfrm>
              <a:custGeom>
                <a:rect b="b" l="l" r="r" t="t"/>
                <a:pathLst>
                  <a:path extrusionOk="0" h="2893" w="211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a:off x="2020025" y="2700550"/>
                <a:ext cx="62375" cy="67525"/>
              </a:xfrm>
              <a:custGeom>
                <a:rect b="b" l="l" r="r" t="t"/>
                <a:pathLst>
                  <a:path extrusionOk="0" h="2701" w="2495">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a:off x="1947850" y="2682800"/>
                <a:ext cx="72600" cy="85275"/>
              </a:xfrm>
              <a:custGeom>
                <a:rect b="b" l="l" r="r" t="t"/>
                <a:pathLst>
                  <a:path extrusionOk="0" h="3411" w="2904">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a:off x="2045650" y="2469875"/>
                <a:ext cx="121550" cy="46150"/>
              </a:xfrm>
              <a:custGeom>
                <a:rect b="b" l="l" r="r" t="t"/>
                <a:pathLst>
                  <a:path extrusionOk="0" h="1846" w="4862">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a:off x="2096775" y="2890775"/>
                <a:ext cx="218450" cy="10525"/>
              </a:xfrm>
              <a:custGeom>
                <a:rect b="b" l="l" r="r" t="t"/>
                <a:pathLst>
                  <a:path extrusionOk="0" h="421" w="8738">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p:nvPr/>
            </p:nvSpPr>
            <p:spPr>
              <a:xfrm>
                <a:off x="2092575" y="2876725"/>
                <a:ext cx="216550" cy="29025"/>
              </a:xfrm>
              <a:custGeom>
                <a:rect b="b" l="l" r="r" t="t"/>
                <a:pathLst>
                  <a:path extrusionOk="0" h="1161" w="8662">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5"/>
              <p:cNvSpPr/>
              <p:nvPr/>
            </p:nvSpPr>
            <p:spPr>
              <a:xfrm>
                <a:off x="1695425" y="3367325"/>
                <a:ext cx="30150" cy="34150"/>
              </a:xfrm>
              <a:custGeom>
                <a:rect b="b" l="l" r="r" t="t"/>
                <a:pathLst>
                  <a:path extrusionOk="0" h="1366" w="1206">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5"/>
              <p:cNvSpPr/>
              <p:nvPr/>
            </p:nvSpPr>
            <p:spPr>
              <a:xfrm>
                <a:off x="1920000" y="3319800"/>
                <a:ext cx="53625" cy="12600"/>
              </a:xfrm>
              <a:custGeom>
                <a:rect b="b" l="l" r="r" t="t"/>
                <a:pathLst>
                  <a:path extrusionOk="0" h="504" w="2145">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1932775" y="3363000"/>
                <a:ext cx="52775" cy="13275"/>
              </a:xfrm>
              <a:custGeom>
                <a:rect b="b" l="l" r="r" t="t"/>
                <a:pathLst>
                  <a:path extrusionOk="0" h="531" w="2111">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1684025" y="3377750"/>
                <a:ext cx="26025" cy="34800"/>
              </a:xfrm>
              <a:custGeom>
                <a:rect b="b" l="l" r="r" t="t"/>
                <a:pathLst>
                  <a:path extrusionOk="0" h="1392" w="1041">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2045925" y="2457550"/>
                <a:ext cx="102375" cy="39050"/>
              </a:xfrm>
              <a:custGeom>
                <a:rect b="b" l="l" r="r" t="t"/>
                <a:pathLst>
                  <a:path extrusionOk="0" h="1562" w="4095">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a:off x="2079275" y="2666275"/>
                <a:ext cx="14450" cy="98350"/>
              </a:xfrm>
              <a:custGeom>
                <a:rect b="b" l="l" r="r" t="t"/>
                <a:pathLst>
                  <a:path extrusionOk="0" h="3934" w="578">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a:off x="1839150" y="3201550"/>
                <a:ext cx="47550" cy="116050"/>
              </a:xfrm>
              <a:custGeom>
                <a:rect b="b" l="l" r="r" t="t"/>
                <a:pathLst>
                  <a:path extrusionOk="0" h="4642" w="1902">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1936775" y="3097625"/>
                <a:ext cx="29600" cy="136475"/>
              </a:xfrm>
              <a:custGeom>
                <a:rect b="b" l="l" r="r" t="t"/>
                <a:pathLst>
                  <a:path extrusionOk="0" h="5459" w="1184">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1322875" y="2856800"/>
                <a:ext cx="23775" cy="608575"/>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1876524" y="2852070"/>
                <a:ext cx="23773" cy="614210"/>
              </a:xfrm>
              <a:custGeom>
                <a:rect b="b" l="l" r="r" t="t"/>
                <a:pathLst>
                  <a:path extrusionOk="0" h="24342" w="951">
                    <a:moveTo>
                      <a:pt x="743" y="0"/>
                    </a:moveTo>
                    <a:lnTo>
                      <a:pt x="1" y="8"/>
                    </a:lnTo>
                    <a:lnTo>
                      <a:pt x="208" y="24342"/>
                    </a:lnTo>
                    <a:lnTo>
                      <a:pt x="951" y="24336"/>
                    </a:lnTo>
                    <a:lnTo>
                      <a:pt x="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2056775" y="3415400"/>
                <a:ext cx="43650" cy="43450"/>
              </a:xfrm>
              <a:custGeom>
                <a:rect b="b" l="l" r="r" t="t"/>
                <a:pathLst>
                  <a:path extrusionOk="0" h="1738" w="1746">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2066225" y="3424775"/>
                <a:ext cx="24825" cy="24725"/>
              </a:xfrm>
              <a:custGeom>
                <a:rect b="b" l="l" r="r" t="t"/>
                <a:pathLst>
                  <a:path extrusionOk="0" h="989" w="993">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2191825" y="3194775"/>
                <a:ext cx="27200" cy="209775"/>
              </a:xfrm>
              <a:custGeom>
                <a:rect b="b" l="l" r="r" t="t"/>
                <a:pathLst>
                  <a:path extrusionOk="0" h="8391" w="1088">
                    <a:moveTo>
                      <a:pt x="1015" y="1"/>
                    </a:moveTo>
                    <a:lnTo>
                      <a:pt x="0" y="10"/>
                    </a:lnTo>
                    <a:lnTo>
                      <a:pt x="72" y="8390"/>
                    </a:lnTo>
                    <a:lnTo>
                      <a:pt x="1088" y="8381"/>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2170125" y="3081050"/>
                <a:ext cx="66925" cy="113950"/>
              </a:xfrm>
              <a:custGeom>
                <a:rect b="b" l="l" r="r" t="t"/>
                <a:pathLst>
                  <a:path extrusionOk="0" h="4558" w="2677">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2170125" y="3081050"/>
                <a:ext cx="66925" cy="9225"/>
              </a:xfrm>
              <a:custGeom>
                <a:rect b="b" l="l" r="r" t="t"/>
                <a:pathLst>
                  <a:path extrusionOk="0" h="369" w="2677">
                    <a:moveTo>
                      <a:pt x="2677" y="1"/>
                    </a:moveTo>
                    <a:lnTo>
                      <a:pt x="0" y="24"/>
                    </a:lnTo>
                    <a:lnTo>
                      <a:pt x="35" y="369"/>
                    </a:lnTo>
                    <a:lnTo>
                      <a:pt x="2648" y="346"/>
                    </a:lnTo>
                    <a:lnTo>
                      <a:pt x="2677"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2069100" y="3392175"/>
                <a:ext cx="274975" cy="44650"/>
              </a:xfrm>
              <a:custGeom>
                <a:rect b="b" l="l" r="r" t="t"/>
                <a:pathLst>
                  <a:path extrusionOk="0" h="1786" w="10999">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2311700" y="3413200"/>
                <a:ext cx="43650" cy="43450"/>
              </a:xfrm>
              <a:custGeom>
                <a:rect b="b" l="l" r="r" t="t"/>
                <a:pathLst>
                  <a:path extrusionOk="0" h="1738" w="1746">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2321100" y="3422575"/>
                <a:ext cx="24875" cy="24725"/>
              </a:xfrm>
              <a:custGeom>
                <a:rect b="b" l="l" r="r" t="t"/>
                <a:pathLst>
                  <a:path extrusionOk="0" h="989" w="995">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a:off x="2222000" y="3076425"/>
                <a:ext cx="96300" cy="33700"/>
              </a:xfrm>
              <a:custGeom>
                <a:rect b="b" l="l" r="r" t="t"/>
                <a:pathLst>
                  <a:path extrusionOk="0" h="1348" w="3852">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a:off x="2311325" y="3104350"/>
                <a:ext cx="18925" cy="6950"/>
              </a:xfrm>
              <a:custGeom>
                <a:rect b="b" l="l" r="r" t="t"/>
                <a:pathLst>
                  <a:path extrusionOk="0" h="278" w="757">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2043950" y="3039100"/>
                <a:ext cx="318975" cy="43525"/>
              </a:xfrm>
              <a:custGeom>
                <a:rect b="b" l="l" r="r" t="t"/>
                <a:pathLst>
                  <a:path extrusionOk="0" h="1741" w="12759">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2045125" y="3039100"/>
                <a:ext cx="316375" cy="9575"/>
              </a:xfrm>
              <a:custGeom>
                <a:rect b="b" l="l" r="r" t="t"/>
                <a:pathLst>
                  <a:path extrusionOk="0" h="383" w="12655">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2190425" y="3329625"/>
                <a:ext cx="31525" cy="52250"/>
              </a:xfrm>
              <a:custGeom>
                <a:rect b="b" l="l" r="r" t="t"/>
                <a:pathLst>
                  <a:path extrusionOk="0" h="2090" w="1261">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2186325" y="3381550"/>
                <a:ext cx="39800" cy="11575"/>
              </a:xfrm>
              <a:custGeom>
                <a:rect b="b" l="l" r="r" t="t"/>
                <a:pathLst>
                  <a:path extrusionOk="0" h="463" w="1592">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2166800" y="2684700"/>
                <a:ext cx="254650" cy="175925"/>
              </a:xfrm>
              <a:custGeom>
                <a:rect b="b" l="l" r="r" t="t"/>
                <a:pathLst>
                  <a:path extrusionOk="0" h="7037" w="10186">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2187725" y="2684500"/>
                <a:ext cx="254650" cy="175925"/>
              </a:xfrm>
              <a:custGeom>
                <a:rect b="b" l="l" r="r" t="t"/>
                <a:pathLst>
                  <a:path extrusionOk="0" h="7037" w="10186">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2187550" y="2684325"/>
                <a:ext cx="255025" cy="176325"/>
              </a:xfrm>
              <a:custGeom>
                <a:rect b="b" l="l" r="r" t="t"/>
                <a:pathLst>
                  <a:path extrusionOk="0" h="7053" w="10201">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2269950" y="2768200"/>
                <a:ext cx="61525" cy="295800"/>
              </a:xfrm>
              <a:custGeom>
                <a:rect b="b" l="l" r="r" t="t"/>
                <a:pathLst>
                  <a:path extrusionOk="0" h="11832" w="2461">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2280050" y="2768125"/>
                <a:ext cx="75550" cy="295850"/>
              </a:xfrm>
              <a:custGeom>
                <a:rect b="b" l="l" r="r" t="t"/>
                <a:pathLst>
                  <a:path extrusionOk="0" h="11834" w="3022">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5"/>
              <p:cNvSpPr/>
              <p:nvPr/>
            </p:nvSpPr>
            <p:spPr>
              <a:xfrm>
                <a:off x="2269725" y="2767925"/>
                <a:ext cx="86050" cy="296275"/>
              </a:xfrm>
              <a:custGeom>
                <a:rect b="b" l="l" r="r" t="t"/>
                <a:pathLst>
                  <a:path extrusionOk="0" h="11851" w="3442">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a:off x="2317950" y="2776875"/>
                <a:ext cx="24075" cy="32475"/>
              </a:xfrm>
              <a:custGeom>
                <a:rect b="b" l="l" r="r" t="t"/>
                <a:pathLst>
                  <a:path extrusionOk="0" h="1299" w="963">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2326300" y="2776875"/>
                <a:ext cx="24100" cy="32425"/>
              </a:xfrm>
              <a:custGeom>
                <a:rect b="b" l="l" r="r" t="t"/>
                <a:pathLst>
                  <a:path extrusionOk="0" h="1297" w="964">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2317775" y="2776675"/>
                <a:ext cx="32825" cy="32900"/>
              </a:xfrm>
              <a:custGeom>
                <a:rect b="b" l="l" r="r" t="t"/>
                <a:pathLst>
                  <a:path extrusionOk="0" h="1316" w="1313">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2191850" y="3194700"/>
                <a:ext cx="26575" cy="134975"/>
              </a:xfrm>
              <a:custGeom>
                <a:rect b="b" l="l" r="r" t="t"/>
                <a:pathLst>
                  <a:path extrusionOk="0" h="5399" w="1063">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2043675" y="2684325"/>
                <a:ext cx="398900" cy="774725"/>
              </a:xfrm>
              <a:custGeom>
                <a:rect b="b" l="l" r="r" t="t"/>
                <a:pathLst>
                  <a:path extrusionOk="0" h="30989" w="15956">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2191675" y="3194475"/>
                <a:ext cx="25800" cy="675"/>
              </a:xfrm>
              <a:custGeom>
                <a:rect b="b" l="l" r="r" t="t"/>
                <a:pathLst>
                  <a:path extrusionOk="0" h="27" w="1032">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a:off x="2192850" y="3329425"/>
                <a:ext cx="25775" cy="650"/>
              </a:xfrm>
              <a:custGeom>
                <a:rect b="b" l="l" r="r" t="t"/>
                <a:pathLst>
                  <a:path extrusionOk="0" h="26" w="1031">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a:off x="2190225" y="3381400"/>
                <a:ext cx="31925" cy="650"/>
              </a:xfrm>
              <a:custGeom>
                <a:rect b="b" l="l" r="r" t="t"/>
                <a:pathLst>
                  <a:path extrusionOk="0" h="26" w="1277">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a:off x="2186225" y="3392525"/>
                <a:ext cx="40125" cy="775"/>
              </a:xfrm>
              <a:custGeom>
                <a:rect b="b" l="l" r="r" t="t"/>
                <a:pathLst>
                  <a:path extrusionOk="0" h="31" w="1605">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25"/>
            <p:cNvGrpSpPr/>
            <p:nvPr/>
          </p:nvGrpSpPr>
          <p:grpSpPr>
            <a:xfrm>
              <a:off x="6350950" y="729700"/>
              <a:ext cx="576232" cy="320112"/>
              <a:chOff x="315275" y="3124950"/>
              <a:chExt cx="658175" cy="365675"/>
            </a:xfrm>
          </p:grpSpPr>
          <p:sp>
            <p:nvSpPr>
              <p:cNvPr id="444" name="Google Shape;444;p25"/>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5"/>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5"/>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5"/>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50" name="Google Shape;450;p25"/>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88"/>
          <p:cNvSpPr txBox="1"/>
          <p:nvPr>
            <p:ph type="title"/>
          </p:nvPr>
        </p:nvSpPr>
        <p:spPr>
          <a:xfrm>
            <a:off x="720000" y="367424"/>
            <a:ext cx="7704000" cy="57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Advantages of </a:t>
            </a:r>
            <a:r>
              <a:rPr lang="en" sz="1800"/>
              <a:t>Greedy Search:</a:t>
            </a:r>
            <a:endParaRPr sz="1800"/>
          </a:p>
          <a:p>
            <a:pPr indent="0" lvl="0" marL="0" rtl="0" algn="l">
              <a:spcBef>
                <a:spcPts val="0"/>
              </a:spcBef>
              <a:spcAft>
                <a:spcPts val="0"/>
              </a:spcAft>
              <a:buNone/>
            </a:pPr>
            <a:r>
              <a:t/>
            </a:r>
            <a:endParaRPr sz="1800"/>
          </a:p>
        </p:txBody>
      </p:sp>
      <p:sp>
        <p:nvSpPr>
          <p:cNvPr id="1148" name="Google Shape;1148;p88"/>
          <p:cNvSpPr txBox="1"/>
          <p:nvPr>
            <p:ph idx="1" type="subTitle"/>
          </p:nvPr>
        </p:nvSpPr>
        <p:spPr>
          <a:xfrm>
            <a:off x="720000" y="771525"/>
            <a:ext cx="8020500" cy="21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400">
                <a:solidFill>
                  <a:srgbClr val="000000"/>
                </a:solidFill>
              </a:rPr>
              <a:t>Simple and Easy to Implement: </a:t>
            </a:r>
            <a:r>
              <a:rPr lang="en" sz="1400">
                <a:solidFill>
                  <a:srgbClr val="000000"/>
                </a:solidFill>
              </a:rPr>
              <a:t>Greedy Best-First Search is a relatively straightforward algorithm, making it easy to implement.</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1" lang="en" sz="1400">
                <a:solidFill>
                  <a:srgbClr val="000000"/>
                </a:solidFill>
              </a:rPr>
              <a:t>Fast and Efficient:</a:t>
            </a:r>
            <a:r>
              <a:rPr lang="en" sz="1400">
                <a:solidFill>
                  <a:srgbClr val="000000"/>
                </a:solidFill>
              </a:rPr>
              <a:t> Greedy Best-First Search is a very fast algorithm, making it ideal for applications where speed is essential.</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1" lang="en" sz="1400">
                <a:solidFill>
                  <a:srgbClr val="000000"/>
                </a:solidFill>
              </a:rPr>
              <a:t>Low Memory Requirements:</a:t>
            </a:r>
            <a:r>
              <a:rPr lang="en" sz="1400">
                <a:solidFill>
                  <a:srgbClr val="000000"/>
                </a:solidFill>
              </a:rPr>
              <a:t> Greedy Best-First Search requires only a small amount of memory, making it suitable for applications with limited memory.</a:t>
            </a:r>
            <a:endParaRPr sz="1400">
              <a:solidFill>
                <a:srgbClr val="000000"/>
              </a:solidFill>
            </a:endParaRPr>
          </a:p>
        </p:txBody>
      </p:sp>
      <p:sp>
        <p:nvSpPr>
          <p:cNvPr id="1149" name="Google Shape;1149;p88"/>
          <p:cNvSpPr txBox="1"/>
          <p:nvPr>
            <p:ph type="title"/>
          </p:nvPr>
        </p:nvSpPr>
        <p:spPr>
          <a:xfrm>
            <a:off x="764825" y="2805824"/>
            <a:ext cx="7704000" cy="57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Disa</a:t>
            </a:r>
            <a:r>
              <a:rPr lang="en" sz="1800"/>
              <a:t>dvantages of Greedy Search:</a:t>
            </a:r>
            <a:endParaRPr sz="1800"/>
          </a:p>
          <a:p>
            <a:pPr indent="0" lvl="0" marL="0" rtl="0" algn="l">
              <a:spcBef>
                <a:spcPts val="0"/>
              </a:spcBef>
              <a:spcAft>
                <a:spcPts val="0"/>
              </a:spcAft>
              <a:buNone/>
            </a:pPr>
            <a:r>
              <a:t/>
            </a:r>
            <a:endParaRPr sz="1800"/>
          </a:p>
        </p:txBody>
      </p:sp>
      <p:sp>
        <p:nvSpPr>
          <p:cNvPr id="1150" name="Google Shape;1150;p88"/>
          <p:cNvSpPr txBox="1"/>
          <p:nvPr>
            <p:ph idx="1" type="subTitle"/>
          </p:nvPr>
        </p:nvSpPr>
        <p:spPr>
          <a:xfrm>
            <a:off x="764825" y="3176300"/>
            <a:ext cx="8020500" cy="132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400">
                <a:solidFill>
                  <a:srgbClr val="000000"/>
                </a:solidFill>
              </a:rPr>
              <a:t>Inaccurate Results:</a:t>
            </a:r>
            <a:r>
              <a:rPr lang="en" sz="1400">
                <a:solidFill>
                  <a:srgbClr val="000000"/>
                </a:solidFill>
              </a:rPr>
              <a:t> Greedy Best-First Search is not always guaranteed to find the optimal solution, as it is only concerned with finding the most promising path.</a:t>
            </a:r>
            <a:endParaRPr sz="1400">
              <a:solidFill>
                <a:srgbClr val="000000"/>
              </a:solidFill>
            </a:endParaRPr>
          </a:p>
          <a:p>
            <a:pPr indent="0" lvl="0" marL="0" rtl="0" algn="l">
              <a:spcBef>
                <a:spcPts val="0"/>
              </a:spcBef>
              <a:spcAft>
                <a:spcPts val="0"/>
              </a:spcAft>
              <a:buNone/>
            </a:pPr>
            <a:br>
              <a:rPr lang="en" sz="1400">
                <a:solidFill>
                  <a:srgbClr val="000000"/>
                </a:solidFill>
              </a:rPr>
            </a:br>
            <a:r>
              <a:rPr b="1" lang="en" sz="1400">
                <a:solidFill>
                  <a:srgbClr val="000000"/>
                </a:solidFill>
              </a:rPr>
              <a:t>Local Optima: </a:t>
            </a:r>
            <a:r>
              <a:rPr lang="en" sz="1400">
                <a:solidFill>
                  <a:srgbClr val="000000"/>
                </a:solidFill>
              </a:rPr>
              <a:t>Greedy Best-First Search can get stuck in local optima, meaning that the path chosen may not be the best possible path.</a:t>
            </a:r>
            <a:endParaRPr sz="1400">
              <a:solidFill>
                <a:srgbClr val="000000"/>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4" name="Shape 1154"/>
        <p:cNvGrpSpPr/>
        <p:nvPr/>
      </p:nvGrpSpPr>
      <p:grpSpPr>
        <a:xfrm>
          <a:off x="0" y="0"/>
          <a:ext cx="0" cy="0"/>
          <a:chOff x="0" y="0"/>
          <a:chExt cx="0" cy="0"/>
        </a:xfrm>
      </p:grpSpPr>
      <p:sp>
        <p:nvSpPr>
          <p:cNvPr id="1155" name="Google Shape;1155;p8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2100">
                <a:solidFill>
                  <a:schemeClr val="lt1"/>
                </a:solidFill>
                <a:latin typeface="Golos Text"/>
                <a:ea typeface="Golos Text"/>
                <a:cs typeface="Golos Text"/>
                <a:sym typeface="Golos Text"/>
              </a:rPr>
              <a:t>Introduction to A* Search Algorithm</a:t>
            </a:r>
            <a:endParaRPr b="1" sz="3500">
              <a:solidFill>
                <a:schemeClr val="lt1"/>
              </a:solidFill>
              <a:latin typeface="Golos Text"/>
              <a:ea typeface="Golos Text"/>
              <a:cs typeface="Golos Text"/>
              <a:sym typeface="Golos Text"/>
            </a:endParaRPr>
          </a:p>
          <a:p>
            <a:pPr indent="0" lvl="0" marL="0" rtl="0" algn="l">
              <a:spcBef>
                <a:spcPts val="0"/>
              </a:spcBef>
              <a:spcAft>
                <a:spcPts val="0"/>
              </a:spcAft>
              <a:buNone/>
            </a:pPr>
            <a:r>
              <a:t/>
            </a:r>
            <a:endParaRPr sz="2500"/>
          </a:p>
        </p:txBody>
      </p:sp>
      <p:sp>
        <p:nvSpPr>
          <p:cNvPr id="1156" name="Google Shape;1156;p89"/>
          <p:cNvSpPr txBox="1"/>
          <p:nvPr>
            <p:ph idx="1" type="subTitle"/>
          </p:nvPr>
        </p:nvSpPr>
        <p:spPr>
          <a:xfrm>
            <a:off x="679725" y="893050"/>
            <a:ext cx="8020500" cy="31974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t/>
            </a:r>
            <a:endParaRPr sz="1100">
              <a:solidFill>
                <a:srgbClr val="000000"/>
              </a:solidFill>
              <a:latin typeface="Arial"/>
              <a:ea typeface="Arial"/>
              <a:cs typeface="Arial"/>
              <a:sym typeface="Arial"/>
            </a:endParaRPr>
          </a:p>
          <a:p>
            <a:pPr indent="-298450" lvl="0" marL="457200" rtl="0" algn="l">
              <a:lnSpc>
                <a:spcPct val="150000"/>
              </a:lnSpc>
              <a:spcBef>
                <a:spcPts val="1200"/>
              </a:spcBef>
              <a:spcAft>
                <a:spcPts val="0"/>
              </a:spcAft>
              <a:buClr>
                <a:srgbClr val="000000"/>
              </a:buClr>
              <a:buSzPts val="1100"/>
              <a:buFont typeface="Arial"/>
              <a:buChar char="●"/>
            </a:pPr>
            <a:r>
              <a:rPr i="1" lang="en" sz="1100">
                <a:solidFill>
                  <a:srgbClr val="000000"/>
                </a:solidFill>
                <a:latin typeface="Arial"/>
                <a:ea typeface="Arial"/>
                <a:cs typeface="Arial"/>
                <a:sym typeface="Arial"/>
              </a:rPr>
              <a:t>What is A Search?</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A* (pronounced "A-star") is a popular pathfinding and graph traversal algorithm.</a:t>
            </a:r>
            <a:endParaRPr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It is used in various applications, including GPS navigation, robotics, and game development.</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How it Works:</a:t>
            </a:r>
            <a:endParaRPr b="1"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A* finds the shortest path from a start node to a goal node in a weighted graph.</a:t>
            </a:r>
            <a:endParaRPr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It uses heuristics to improve performance, combining the benefits of Dijkstra's Algorithm and Greedy Best-First Search.</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Key Components:</a:t>
            </a:r>
            <a:endParaRPr b="1"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g(n):</a:t>
            </a:r>
            <a:r>
              <a:rPr lang="en" sz="1100">
                <a:solidFill>
                  <a:srgbClr val="000000"/>
                </a:solidFill>
                <a:latin typeface="Arial"/>
                <a:ea typeface="Arial"/>
                <a:cs typeface="Arial"/>
                <a:sym typeface="Arial"/>
              </a:rPr>
              <a:t> Cost from the start node to node </a:t>
            </a:r>
            <a:r>
              <a:rPr lang="en" sz="1100">
                <a:solidFill>
                  <a:srgbClr val="188038"/>
                </a:solidFill>
                <a:latin typeface="Roboto Mono"/>
                <a:ea typeface="Roboto Mono"/>
                <a:cs typeface="Roboto Mono"/>
                <a:sym typeface="Roboto Mono"/>
              </a:rPr>
              <a:t>n</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h(n):</a:t>
            </a:r>
            <a:r>
              <a:rPr lang="en" sz="1100">
                <a:solidFill>
                  <a:srgbClr val="000000"/>
                </a:solidFill>
                <a:latin typeface="Arial"/>
                <a:ea typeface="Arial"/>
                <a:cs typeface="Arial"/>
                <a:sym typeface="Arial"/>
              </a:rPr>
              <a:t> Estimated cost from node </a:t>
            </a:r>
            <a:r>
              <a:rPr lang="en" sz="1100">
                <a:solidFill>
                  <a:srgbClr val="188038"/>
                </a:solidFill>
                <a:latin typeface="Roboto Mono"/>
                <a:ea typeface="Roboto Mono"/>
                <a:cs typeface="Roboto Mono"/>
                <a:sym typeface="Roboto Mono"/>
              </a:rPr>
              <a:t>n</a:t>
            </a:r>
            <a:r>
              <a:rPr lang="en" sz="1100">
                <a:solidFill>
                  <a:srgbClr val="000000"/>
                </a:solidFill>
                <a:latin typeface="Arial"/>
                <a:ea typeface="Arial"/>
                <a:cs typeface="Arial"/>
                <a:sym typeface="Arial"/>
              </a:rPr>
              <a:t> to the goal node (heuristic function).</a:t>
            </a:r>
            <a:endParaRPr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f(n):</a:t>
            </a:r>
            <a:r>
              <a:rPr lang="en" sz="1100">
                <a:solidFill>
                  <a:srgbClr val="000000"/>
                </a:solidFill>
                <a:latin typeface="Arial"/>
                <a:ea typeface="Arial"/>
                <a:cs typeface="Arial"/>
                <a:sym typeface="Arial"/>
              </a:rPr>
              <a:t> Total estimated cost, </a:t>
            </a:r>
            <a:r>
              <a:rPr lang="en" sz="1100">
                <a:solidFill>
                  <a:srgbClr val="188038"/>
                </a:solidFill>
                <a:latin typeface="Roboto Mono"/>
                <a:ea typeface="Roboto Mono"/>
                <a:cs typeface="Roboto Mono"/>
                <a:sym typeface="Roboto Mono"/>
              </a:rPr>
              <a:t>f(n) = g(n) + h(n)</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sz="1400">
              <a:solidFill>
                <a:srgbClr val="000000"/>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sp>
        <p:nvSpPr>
          <p:cNvPr id="1161" name="Google Shape;1161;p90"/>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i="1" lang="en" sz="2200">
                <a:solidFill>
                  <a:schemeClr val="lt1"/>
                </a:solidFill>
                <a:latin typeface="Golos Text"/>
                <a:ea typeface="Golos Text"/>
                <a:cs typeface="Golos Text"/>
                <a:sym typeface="Golos Text"/>
              </a:rPr>
              <a:t>A* Search Algorithm - How it Works</a:t>
            </a:r>
            <a:endParaRPr b="1" sz="2200">
              <a:solidFill>
                <a:schemeClr val="lt1"/>
              </a:solidFill>
              <a:latin typeface="Golos Text"/>
              <a:ea typeface="Golos Text"/>
              <a:cs typeface="Golos Text"/>
              <a:sym typeface="Golos Text"/>
            </a:endParaRPr>
          </a:p>
          <a:p>
            <a:pPr indent="-298450" lvl="0" marL="457200" rtl="0" algn="l">
              <a:lnSpc>
                <a:spcPct val="150000"/>
              </a:lnSpc>
              <a:spcBef>
                <a:spcPts val="1200"/>
              </a:spcBef>
              <a:spcAft>
                <a:spcPts val="0"/>
              </a:spcAft>
              <a:buClr>
                <a:srgbClr val="000000"/>
              </a:buClr>
              <a:buSzPts val="1100"/>
              <a:buFont typeface="Arial"/>
              <a:buChar char="●"/>
            </a:pPr>
            <a:r>
              <a:rPr b="1" lang="en" sz="1100">
                <a:solidFill>
                  <a:srgbClr val="000000"/>
                </a:solidFill>
                <a:latin typeface="Arial"/>
                <a:ea typeface="Arial"/>
                <a:cs typeface="Arial"/>
                <a:sym typeface="Arial"/>
              </a:rPr>
              <a:t>Algorithm Steps:</a:t>
            </a:r>
            <a:endParaRPr b="1"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Initialize:</a:t>
            </a:r>
            <a:endParaRPr b="1" sz="1100">
              <a:solidFill>
                <a:srgbClr val="000000"/>
              </a:solidFill>
              <a:latin typeface="Arial"/>
              <a:ea typeface="Arial"/>
              <a:cs typeface="Arial"/>
              <a:sym typeface="Arial"/>
            </a:endParaRPr>
          </a:p>
          <a:p>
            <a:pPr indent="-298450" lvl="2" marL="13716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Open List: Nodes to be evaluated.</a:t>
            </a:r>
            <a:endParaRPr sz="1100">
              <a:solidFill>
                <a:srgbClr val="000000"/>
              </a:solidFill>
              <a:latin typeface="Arial"/>
              <a:ea typeface="Arial"/>
              <a:cs typeface="Arial"/>
              <a:sym typeface="Arial"/>
            </a:endParaRPr>
          </a:p>
          <a:p>
            <a:pPr indent="-298450" lvl="2" marL="13716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Closed List: Nodes already evaluated.</a:t>
            </a:r>
            <a:endParaRPr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Start Node:</a:t>
            </a:r>
            <a:endParaRPr b="1" sz="1100">
              <a:solidFill>
                <a:srgbClr val="000000"/>
              </a:solidFill>
              <a:latin typeface="Arial"/>
              <a:ea typeface="Arial"/>
              <a:cs typeface="Arial"/>
              <a:sym typeface="Arial"/>
            </a:endParaRPr>
          </a:p>
          <a:p>
            <a:pPr indent="-298450" lvl="2" marL="13716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Add start node to the Open List.</a:t>
            </a:r>
            <a:endParaRPr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Main Loop:</a:t>
            </a:r>
            <a:endParaRPr b="1" sz="1100">
              <a:solidFill>
                <a:srgbClr val="000000"/>
              </a:solidFill>
              <a:latin typeface="Arial"/>
              <a:ea typeface="Arial"/>
              <a:cs typeface="Arial"/>
              <a:sym typeface="Arial"/>
            </a:endParaRPr>
          </a:p>
          <a:p>
            <a:pPr indent="-298450" lvl="2" marL="13716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Remove the node with the lowest </a:t>
            </a:r>
            <a:r>
              <a:rPr lang="en" sz="1100">
                <a:solidFill>
                  <a:srgbClr val="188038"/>
                </a:solidFill>
                <a:latin typeface="Roboto Mono"/>
                <a:ea typeface="Roboto Mono"/>
                <a:cs typeface="Roboto Mono"/>
                <a:sym typeface="Roboto Mono"/>
              </a:rPr>
              <a:t>f(n)</a:t>
            </a:r>
            <a:r>
              <a:rPr lang="en" sz="1100">
                <a:solidFill>
                  <a:srgbClr val="000000"/>
                </a:solidFill>
                <a:latin typeface="Arial"/>
                <a:ea typeface="Arial"/>
                <a:cs typeface="Arial"/>
                <a:sym typeface="Arial"/>
              </a:rPr>
              <a:t> from the Open List.</a:t>
            </a:r>
            <a:endParaRPr sz="1100">
              <a:solidFill>
                <a:srgbClr val="000000"/>
              </a:solidFill>
              <a:latin typeface="Arial"/>
              <a:ea typeface="Arial"/>
              <a:cs typeface="Arial"/>
              <a:sym typeface="Arial"/>
            </a:endParaRPr>
          </a:p>
          <a:p>
            <a:pPr indent="-298450" lvl="2" marL="13716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Generate neighbors and calculate their </a:t>
            </a:r>
            <a:r>
              <a:rPr lang="en" sz="1100">
                <a:solidFill>
                  <a:srgbClr val="188038"/>
                </a:solidFill>
                <a:latin typeface="Roboto Mono"/>
                <a:ea typeface="Roboto Mono"/>
                <a:cs typeface="Roboto Mono"/>
                <a:sym typeface="Roboto Mono"/>
              </a:rPr>
              <a:t>f(n)</a:t>
            </a:r>
            <a:r>
              <a:rPr lang="en" sz="1100">
                <a:solidFill>
                  <a:srgbClr val="000000"/>
                </a:solidFill>
                <a:latin typeface="Arial"/>
                <a:ea typeface="Arial"/>
                <a:cs typeface="Arial"/>
                <a:sym typeface="Arial"/>
              </a:rPr>
              <a:t> values.</a:t>
            </a:r>
            <a:endParaRPr sz="1100">
              <a:solidFill>
                <a:srgbClr val="000000"/>
              </a:solidFill>
              <a:latin typeface="Arial"/>
              <a:ea typeface="Arial"/>
              <a:cs typeface="Arial"/>
              <a:sym typeface="Arial"/>
            </a:endParaRPr>
          </a:p>
          <a:p>
            <a:pPr indent="-298450" lvl="2" marL="13716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Move the current node to the Closed List.</a:t>
            </a:r>
            <a:endParaRPr sz="1100">
              <a:solidFill>
                <a:srgbClr val="000000"/>
              </a:solidFill>
              <a:latin typeface="Arial"/>
              <a:ea typeface="Arial"/>
              <a:cs typeface="Arial"/>
              <a:sym typeface="Arial"/>
            </a:endParaRPr>
          </a:p>
          <a:p>
            <a:pPr indent="-298450" lvl="2" marL="13716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If a neighbor is the goal, reconstruct the path.</a:t>
            </a:r>
            <a:endParaRPr sz="1100">
              <a:solidFill>
                <a:srgbClr val="000000"/>
              </a:solidFill>
              <a:latin typeface="Arial"/>
              <a:ea typeface="Arial"/>
              <a:cs typeface="Arial"/>
              <a:sym typeface="Arial"/>
            </a:endParaRPr>
          </a:p>
          <a:p>
            <a:pPr indent="-298450" lvl="2" marL="13716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Otherwise, add neighbors to the Open List if not already in the Closed List.</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Heuristic Functions:</a:t>
            </a:r>
            <a:endParaRPr b="1" sz="1100">
              <a:solidFill>
                <a:srgbClr val="000000"/>
              </a:solidFill>
              <a:latin typeface="Arial"/>
              <a:ea typeface="Arial"/>
              <a:cs typeface="Arial"/>
              <a:sym typeface="Arial"/>
            </a:endParaRPr>
          </a:p>
          <a:p>
            <a:pPr indent="-298450" lvl="1" marL="9144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Common heuristics: Manhattan Distance, Euclidean Distance, Diagonal Distance.</a:t>
            </a:r>
            <a:endParaRPr sz="1100">
              <a:solidFill>
                <a:srgbClr val="000000"/>
              </a:solidFill>
              <a:latin typeface="Arial"/>
              <a:ea typeface="Arial"/>
              <a:cs typeface="Arial"/>
              <a:sym typeface="Arial"/>
            </a:endParaRPr>
          </a:p>
          <a:p>
            <a:pPr indent="0" lvl="0" marL="0" rtl="0" algn="ctr">
              <a:spcBef>
                <a:spcPts val="1200"/>
              </a:spcBef>
              <a:spcAft>
                <a:spcPts val="0"/>
              </a:spcAft>
              <a:buNone/>
            </a:pPr>
            <a:r>
              <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5" name="Shape 1165"/>
        <p:cNvGrpSpPr/>
        <p:nvPr/>
      </p:nvGrpSpPr>
      <p:grpSpPr>
        <a:xfrm>
          <a:off x="0" y="0"/>
          <a:ext cx="0" cy="0"/>
          <a:chOff x="0" y="0"/>
          <a:chExt cx="0" cy="0"/>
        </a:xfrm>
      </p:grpSpPr>
      <p:pic>
        <p:nvPicPr>
          <p:cNvPr id="1166" name="Google Shape;1166;p91"/>
          <p:cNvPicPr preferRelativeResize="0"/>
          <p:nvPr/>
        </p:nvPicPr>
        <p:blipFill>
          <a:blip r:embed="rId3">
            <a:alphaModFix/>
          </a:blip>
          <a:stretch>
            <a:fillRect/>
          </a:stretch>
        </p:blipFill>
        <p:spPr>
          <a:xfrm>
            <a:off x="152400" y="152400"/>
            <a:ext cx="7458874" cy="479750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 name="Shape 1170"/>
        <p:cNvGrpSpPr/>
        <p:nvPr/>
      </p:nvGrpSpPr>
      <p:grpSpPr>
        <a:xfrm>
          <a:off x="0" y="0"/>
          <a:ext cx="0" cy="0"/>
          <a:chOff x="0" y="0"/>
          <a:chExt cx="0" cy="0"/>
        </a:xfrm>
      </p:grpSpPr>
      <p:pic>
        <p:nvPicPr>
          <p:cNvPr id="1171" name="Google Shape;1171;p92"/>
          <p:cNvPicPr preferRelativeResize="0"/>
          <p:nvPr/>
        </p:nvPicPr>
        <p:blipFill>
          <a:blip r:embed="rId3">
            <a:alphaModFix/>
          </a:blip>
          <a:stretch>
            <a:fillRect/>
          </a:stretch>
        </p:blipFill>
        <p:spPr>
          <a:xfrm>
            <a:off x="2066925" y="576263"/>
            <a:ext cx="5010150" cy="3990975"/>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5" name="Shape 1175"/>
        <p:cNvGrpSpPr/>
        <p:nvPr/>
      </p:nvGrpSpPr>
      <p:grpSpPr>
        <a:xfrm>
          <a:off x="0" y="0"/>
          <a:ext cx="0" cy="0"/>
          <a:chOff x="0" y="0"/>
          <a:chExt cx="0" cy="0"/>
        </a:xfrm>
      </p:grpSpPr>
      <p:pic>
        <p:nvPicPr>
          <p:cNvPr id="1176" name="Google Shape;1176;p93"/>
          <p:cNvPicPr preferRelativeResize="0"/>
          <p:nvPr/>
        </p:nvPicPr>
        <p:blipFill>
          <a:blip r:embed="rId3">
            <a:alphaModFix/>
          </a:blip>
          <a:stretch>
            <a:fillRect/>
          </a:stretch>
        </p:blipFill>
        <p:spPr>
          <a:xfrm>
            <a:off x="895350" y="801575"/>
            <a:ext cx="7353300" cy="3381375"/>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94"/>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cxnSp>
        <p:nvCxnSpPr>
          <p:cNvPr id="1182" name="Google Shape;1182;p94"/>
          <p:cNvCxnSpPr/>
          <p:nvPr/>
        </p:nvCxnSpPr>
        <p:spPr>
          <a:xfrm>
            <a:off x="3578325" y="1165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183" name="Google Shape;1183;p94"/>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grpSp>
        <p:nvGrpSpPr>
          <p:cNvPr id="1184" name="Google Shape;1184;p94"/>
          <p:cNvGrpSpPr/>
          <p:nvPr/>
        </p:nvGrpSpPr>
        <p:grpSpPr>
          <a:xfrm>
            <a:off x="4902098" y="535097"/>
            <a:ext cx="3683753" cy="4073629"/>
            <a:chOff x="4825898" y="535097"/>
            <a:chExt cx="3683753" cy="4073629"/>
          </a:xfrm>
        </p:grpSpPr>
        <p:grpSp>
          <p:nvGrpSpPr>
            <p:cNvPr id="1185" name="Google Shape;1185;p94"/>
            <p:cNvGrpSpPr/>
            <p:nvPr/>
          </p:nvGrpSpPr>
          <p:grpSpPr>
            <a:xfrm>
              <a:off x="5416996" y="1013447"/>
              <a:ext cx="2303759" cy="3595278"/>
              <a:chOff x="5416996" y="1013447"/>
              <a:chExt cx="2303759" cy="3595278"/>
            </a:xfrm>
          </p:grpSpPr>
          <p:sp>
            <p:nvSpPr>
              <p:cNvPr id="1186" name="Google Shape;1186;p94"/>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94"/>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94"/>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94"/>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94"/>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94"/>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94"/>
              <p:cNvSpPr/>
              <p:nvPr/>
            </p:nvSpPr>
            <p:spPr>
              <a:xfrm>
                <a:off x="5467394" y="3094140"/>
                <a:ext cx="1566251" cy="207408"/>
              </a:xfrm>
              <a:custGeom>
                <a:rect b="b" l="l" r="r" t="t"/>
                <a:pathLst>
                  <a:path extrusionOk="0" h="4424" w="33408">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94"/>
              <p:cNvSpPr/>
              <p:nvPr/>
            </p:nvSpPr>
            <p:spPr>
              <a:xfrm>
                <a:off x="5513527" y="3126817"/>
                <a:ext cx="1474033" cy="142054"/>
              </a:xfrm>
              <a:custGeom>
                <a:rect b="b" l="l" r="r" t="t"/>
                <a:pathLst>
                  <a:path extrusionOk="0" h="3030" w="31441">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94"/>
              <p:cNvSpPr/>
              <p:nvPr/>
            </p:nvSpPr>
            <p:spPr>
              <a:xfrm>
                <a:off x="5467394" y="3027895"/>
                <a:ext cx="1566251" cy="169949"/>
              </a:xfrm>
              <a:custGeom>
                <a:rect b="b" l="l" r="r" t="t"/>
                <a:pathLst>
                  <a:path extrusionOk="0" h="3625" w="33408">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94"/>
              <p:cNvSpPr/>
              <p:nvPr/>
            </p:nvSpPr>
            <p:spPr>
              <a:xfrm>
                <a:off x="5467394" y="2144347"/>
                <a:ext cx="1566251" cy="968171"/>
              </a:xfrm>
              <a:custGeom>
                <a:rect b="b" l="l" r="r" t="t"/>
                <a:pathLst>
                  <a:path extrusionOk="0" h="20651" w="33408">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94"/>
              <p:cNvSpPr/>
              <p:nvPr/>
            </p:nvSpPr>
            <p:spPr>
              <a:xfrm>
                <a:off x="5715590" y="2565821"/>
                <a:ext cx="1069859" cy="405534"/>
              </a:xfrm>
              <a:custGeom>
                <a:rect b="b" l="l" r="r" t="t"/>
                <a:pathLst>
                  <a:path extrusionOk="0" h="8650" w="2282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94"/>
              <p:cNvSpPr/>
              <p:nvPr/>
            </p:nvSpPr>
            <p:spPr>
              <a:xfrm>
                <a:off x="5753518" y="2603796"/>
                <a:ext cx="994003" cy="329537"/>
              </a:xfrm>
              <a:custGeom>
                <a:rect b="b" l="l" r="r" t="t"/>
                <a:pathLst>
                  <a:path extrusionOk="0" h="7029" w="21202">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94"/>
              <p:cNvSpPr/>
              <p:nvPr/>
            </p:nvSpPr>
            <p:spPr>
              <a:xfrm>
                <a:off x="6462100" y="2646459"/>
                <a:ext cx="115378" cy="244258"/>
              </a:xfrm>
              <a:custGeom>
                <a:rect b="b" l="l" r="r" t="t"/>
                <a:pathLst>
                  <a:path extrusionOk="0" h="5210" w="2461">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94"/>
              <p:cNvSpPr/>
              <p:nvPr/>
            </p:nvSpPr>
            <p:spPr>
              <a:xfrm>
                <a:off x="5923561" y="2646459"/>
                <a:ext cx="115331" cy="244258"/>
              </a:xfrm>
              <a:custGeom>
                <a:rect b="b" l="l" r="r" t="t"/>
                <a:pathLst>
                  <a:path extrusionOk="0" h="5210" w="246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94"/>
              <p:cNvSpPr/>
              <p:nvPr/>
            </p:nvSpPr>
            <p:spPr>
              <a:xfrm>
                <a:off x="6005090" y="2200747"/>
                <a:ext cx="490860" cy="264886"/>
              </a:xfrm>
              <a:custGeom>
                <a:rect b="b" l="l" r="r" t="t"/>
                <a:pathLst>
                  <a:path extrusionOk="0" h="5650" w="1047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94"/>
              <p:cNvSpPr/>
              <p:nvPr/>
            </p:nvSpPr>
            <p:spPr>
              <a:xfrm>
                <a:off x="6005090" y="2307076"/>
                <a:ext cx="43273" cy="52274"/>
              </a:xfrm>
              <a:custGeom>
                <a:rect b="b" l="l" r="r" t="t"/>
                <a:pathLst>
                  <a:path extrusionOk="0" h="1115" w="923">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94"/>
              <p:cNvSpPr/>
              <p:nvPr/>
            </p:nvSpPr>
            <p:spPr>
              <a:xfrm>
                <a:off x="5740532" y="3606050"/>
                <a:ext cx="1020023" cy="549182"/>
              </a:xfrm>
              <a:custGeom>
                <a:rect b="b" l="l" r="r" t="t"/>
                <a:pathLst>
                  <a:path extrusionOk="0" h="11714" w="21757">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94"/>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94"/>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94"/>
              <p:cNvSpPr/>
              <p:nvPr/>
            </p:nvSpPr>
            <p:spPr>
              <a:xfrm>
                <a:off x="5425810" y="3259635"/>
                <a:ext cx="41632" cy="315519"/>
              </a:xfrm>
              <a:custGeom>
                <a:rect b="b" l="l" r="r" t="t"/>
                <a:pathLst>
                  <a:path extrusionOk="0" h="6730" w="888">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94"/>
              <p:cNvSpPr/>
              <p:nvPr/>
            </p:nvSpPr>
            <p:spPr>
              <a:xfrm>
                <a:off x="5666270" y="2236799"/>
                <a:ext cx="30614" cy="531741"/>
              </a:xfrm>
              <a:custGeom>
                <a:rect b="b" l="l" r="r" t="t"/>
                <a:pathLst>
                  <a:path extrusionOk="0" h="11342" w="653">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94"/>
              <p:cNvSpPr/>
              <p:nvPr/>
            </p:nvSpPr>
            <p:spPr>
              <a:xfrm>
                <a:off x="5647517" y="2682136"/>
                <a:ext cx="68120" cy="172856"/>
              </a:xfrm>
              <a:custGeom>
                <a:rect b="b" l="l" r="r" t="t"/>
                <a:pathLst>
                  <a:path extrusionOk="0" h="3687" w="1453">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94"/>
              <p:cNvSpPr/>
              <p:nvPr/>
            </p:nvSpPr>
            <p:spPr>
              <a:xfrm>
                <a:off x="5916294" y="1927938"/>
                <a:ext cx="211159" cy="147867"/>
              </a:xfrm>
              <a:custGeom>
                <a:rect b="b" l="l" r="r" t="t"/>
                <a:pathLst>
                  <a:path extrusionOk="0" h="3154" w="4504">
                    <a:moveTo>
                      <a:pt x="1" y="1"/>
                    </a:moveTo>
                    <a:lnTo>
                      <a:pt x="3404" y="3153"/>
                    </a:lnTo>
                    <a:lnTo>
                      <a:pt x="4503" y="3153"/>
                    </a:lnTo>
                    <a:lnTo>
                      <a:pt x="1101" y="1"/>
                    </a:lnTo>
                    <a:close/>
                  </a:path>
                </a:pathLst>
              </a:custGeom>
              <a:solidFill>
                <a:srgbClr val="F27C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94"/>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94"/>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94"/>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94"/>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94"/>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94"/>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94"/>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94"/>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94"/>
              <p:cNvSpPr/>
              <p:nvPr/>
            </p:nvSpPr>
            <p:spPr>
              <a:xfrm>
                <a:off x="6856945" y="1560238"/>
                <a:ext cx="108955" cy="72527"/>
              </a:xfrm>
              <a:custGeom>
                <a:rect b="b" l="l" r="r" t="t"/>
                <a:pathLst>
                  <a:path extrusionOk="0" h="1547" w="2324">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94"/>
              <p:cNvSpPr/>
              <p:nvPr/>
            </p:nvSpPr>
            <p:spPr>
              <a:xfrm>
                <a:off x="6527126" y="1555222"/>
                <a:ext cx="642853" cy="900332"/>
              </a:xfrm>
              <a:custGeom>
                <a:rect b="b" l="l" r="r" t="t"/>
                <a:pathLst>
                  <a:path extrusionOk="0" h="19204" w="13712">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94"/>
              <p:cNvSpPr/>
              <p:nvPr/>
            </p:nvSpPr>
            <p:spPr>
              <a:xfrm>
                <a:off x="6672556" y="1162253"/>
                <a:ext cx="300095" cy="345618"/>
              </a:xfrm>
              <a:custGeom>
                <a:rect b="b" l="l" r="r" t="t"/>
                <a:pathLst>
                  <a:path extrusionOk="0" h="7372" w="6401">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94"/>
              <p:cNvSpPr/>
              <p:nvPr/>
            </p:nvSpPr>
            <p:spPr>
              <a:xfrm>
                <a:off x="6663461" y="2426814"/>
                <a:ext cx="661653" cy="1827339"/>
              </a:xfrm>
              <a:custGeom>
                <a:rect b="b" l="l" r="r" t="t"/>
                <a:pathLst>
                  <a:path extrusionOk="0" h="38977" w="14113">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94"/>
              <p:cNvSpPr/>
              <p:nvPr/>
            </p:nvSpPr>
            <p:spPr>
              <a:xfrm>
                <a:off x="6663836" y="2621564"/>
                <a:ext cx="516973" cy="1632589"/>
              </a:xfrm>
              <a:custGeom>
                <a:rect b="b" l="l" r="r" t="t"/>
                <a:pathLst>
                  <a:path extrusionOk="0" h="34823" w="11027">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94"/>
              <p:cNvSpPr/>
              <p:nvPr/>
            </p:nvSpPr>
            <p:spPr>
              <a:xfrm>
                <a:off x="6702608" y="1247626"/>
                <a:ext cx="39944" cy="86264"/>
              </a:xfrm>
              <a:custGeom>
                <a:rect b="b" l="l" r="r" t="t"/>
                <a:pathLst>
                  <a:path extrusionOk="0" h="1840" w="852">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94"/>
              <p:cNvSpPr/>
              <p:nvPr/>
            </p:nvSpPr>
            <p:spPr>
              <a:xfrm>
                <a:off x="6697732" y="1285366"/>
                <a:ext cx="42569" cy="14159"/>
              </a:xfrm>
              <a:custGeom>
                <a:rect b="b" l="l" r="r" t="t"/>
                <a:pathLst>
                  <a:path extrusionOk="0" h="302" w="908">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94"/>
              <p:cNvSpPr/>
              <p:nvPr/>
            </p:nvSpPr>
            <p:spPr>
              <a:xfrm>
                <a:off x="6611703" y="1021418"/>
                <a:ext cx="318801" cy="399251"/>
              </a:xfrm>
              <a:custGeom>
                <a:rect b="b" l="l" r="r" t="t"/>
                <a:pathLst>
                  <a:path extrusionOk="0" h="8516" w="680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94"/>
              <p:cNvSpPr/>
              <p:nvPr/>
            </p:nvSpPr>
            <p:spPr>
              <a:xfrm>
                <a:off x="6668712" y="1494368"/>
                <a:ext cx="152368" cy="141257"/>
              </a:xfrm>
              <a:custGeom>
                <a:rect b="b" l="l" r="r" t="t"/>
                <a:pathLst>
                  <a:path extrusionOk="0" h="3013" w="325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94"/>
              <p:cNvSpPr/>
              <p:nvPr/>
            </p:nvSpPr>
            <p:spPr>
              <a:xfrm>
                <a:off x="6856945" y="1515043"/>
                <a:ext cx="99578" cy="105767"/>
              </a:xfrm>
              <a:custGeom>
                <a:rect b="b" l="l" r="r" t="t"/>
                <a:pathLst>
                  <a:path extrusionOk="0" h="2256" w="2124">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94"/>
              <p:cNvSpPr/>
              <p:nvPr/>
            </p:nvSpPr>
            <p:spPr>
              <a:xfrm>
                <a:off x="6717423" y="1361363"/>
                <a:ext cx="177966" cy="364793"/>
              </a:xfrm>
              <a:custGeom>
                <a:rect b="b" l="l" r="r" t="t"/>
                <a:pathLst>
                  <a:path extrusionOk="0" h="7781" w="3796">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94"/>
              <p:cNvSpPr/>
              <p:nvPr/>
            </p:nvSpPr>
            <p:spPr>
              <a:xfrm>
                <a:off x="6878276" y="1510261"/>
                <a:ext cx="39897" cy="32255"/>
              </a:xfrm>
              <a:custGeom>
                <a:rect b="b" l="l" r="r" t="t"/>
                <a:pathLst>
                  <a:path extrusionOk="0" h="688" w="851">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94"/>
              <p:cNvSpPr/>
              <p:nvPr/>
            </p:nvSpPr>
            <p:spPr>
              <a:xfrm>
                <a:off x="6692997" y="1494228"/>
                <a:ext cx="26114" cy="29677"/>
              </a:xfrm>
              <a:custGeom>
                <a:rect b="b" l="l" r="r" t="t"/>
                <a:pathLst>
                  <a:path extrusionOk="0" h="633" w="557">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94"/>
              <p:cNvSpPr/>
              <p:nvPr/>
            </p:nvSpPr>
            <p:spPr>
              <a:xfrm>
                <a:off x="6395340" y="2175290"/>
                <a:ext cx="349790" cy="417442"/>
              </a:xfrm>
              <a:custGeom>
                <a:rect b="b" l="l" r="r" t="t"/>
                <a:pathLst>
                  <a:path extrusionOk="0" h="8904" w="7461">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94"/>
              <p:cNvSpPr/>
              <p:nvPr/>
            </p:nvSpPr>
            <p:spPr>
              <a:xfrm>
                <a:off x="6395527" y="2020437"/>
                <a:ext cx="145195" cy="180966"/>
              </a:xfrm>
              <a:custGeom>
                <a:rect b="b" l="l" r="r" t="t"/>
                <a:pathLst>
                  <a:path extrusionOk="0" h="3860" w="3097">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94"/>
              <p:cNvSpPr/>
              <p:nvPr/>
            </p:nvSpPr>
            <p:spPr>
              <a:xfrm>
                <a:off x="6400778" y="2020437"/>
                <a:ext cx="139944" cy="55368"/>
              </a:xfrm>
              <a:custGeom>
                <a:rect b="b" l="l" r="r" t="t"/>
                <a:pathLst>
                  <a:path extrusionOk="0" h="1181" w="2985">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94"/>
              <p:cNvSpPr/>
              <p:nvPr/>
            </p:nvSpPr>
            <p:spPr>
              <a:xfrm>
                <a:off x="6535753" y="2027516"/>
                <a:ext cx="73277" cy="27989"/>
              </a:xfrm>
              <a:custGeom>
                <a:rect b="b" l="l" r="r" t="t"/>
                <a:pathLst>
                  <a:path extrusionOk="0" h="597" w="1563">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94"/>
              <p:cNvSpPr/>
              <p:nvPr/>
            </p:nvSpPr>
            <p:spPr>
              <a:xfrm>
                <a:off x="6380572" y="1598588"/>
                <a:ext cx="271965" cy="447259"/>
              </a:xfrm>
              <a:custGeom>
                <a:rect b="b" l="l" r="r" t="t"/>
                <a:pathLst>
                  <a:path extrusionOk="0" h="9540" w="580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94"/>
              <p:cNvSpPr/>
              <p:nvPr/>
            </p:nvSpPr>
            <p:spPr>
              <a:xfrm>
                <a:off x="6448739" y="2020437"/>
                <a:ext cx="30614" cy="20113"/>
              </a:xfrm>
              <a:custGeom>
                <a:rect b="b" l="l" r="r" t="t"/>
                <a:pathLst>
                  <a:path extrusionOk="0" h="429" w="653">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94"/>
              <p:cNvSpPr/>
              <p:nvPr/>
            </p:nvSpPr>
            <p:spPr>
              <a:xfrm>
                <a:off x="6721173" y="2576369"/>
                <a:ext cx="134740" cy="111112"/>
              </a:xfrm>
              <a:custGeom>
                <a:rect b="b" l="l" r="r" t="t"/>
                <a:pathLst>
                  <a:path extrusionOk="0" h="2370" w="2874">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94"/>
              <p:cNvSpPr/>
              <p:nvPr/>
            </p:nvSpPr>
            <p:spPr>
              <a:xfrm>
                <a:off x="6686386" y="2543177"/>
                <a:ext cx="178763" cy="138069"/>
              </a:xfrm>
              <a:custGeom>
                <a:rect b="b" l="l" r="r" t="t"/>
                <a:pathLst>
                  <a:path extrusionOk="0" h="2945" w="3813">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94"/>
              <p:cNvSpPr/>
              <p:nvPr/>
            </p:nvSpPr>
            <p:spPr>
              <a:xfrm>
                <a:off x="6669649" y="2276931"/>
                <a:ext cx="2532" cy="4594"/>
              </a:xfrm>
              <a:custGeom>
                <a:rect b="b" l="l" r="r" t="t"/>
                <a:pathLst>
                  <a:path extrusionOk="0" h="98" w="54">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94"/>
              <p:cNvSpPr/>
              <p:nvPr/>
            </p:nvSpPr>
            <p:spPr>
              <a:xfrm>
                <a:off x="7064916" y="2168960"/>
                <a:ext cx="92827" cy="88842"/>
              </a:xfrm>
              <a:custGeom>
                <a:rect b="b" l="l" r="r" t="t"/>
                <a:pathLst>
                  <a:path extrusionOk="0" h="1895" w="198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94"/>
              <p:cNvSpPr/>
              <p:nvPr/>
            </p:nvSpPr>
            <p:spPr>
              <a:xfrm>
                <a:off x="7046069" y="2097558"/>
                <a:ext cx="57853" cy="82513"/>
              </a:xfrm>
              <a:custGeom>
                <a:rect b="b" l="l" r="r" t="t"/>
                <a:pathLst>
                  <a:path extrusionOk="0" h="1760" w="1234">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94"/>
              <p:cNvSpPr/>
              <p:nvPr/>
            </p:nvSpPr>
            <p:spPr>
              <a:xfrm>
                <a:off x="6571290" y="1705527"/>
                <a:ext cx="266480" cy="750073"/>
              </a:xfrm>
              <a:custGeom>
                <a:rect b="b" l="l" r="r" t="t"/>
                <a:pathLst>
                  <a:path extrusionOk="0" h="15999" w="5684">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94"/>
              <p:cNvSpPr/>
              <p:nvPr/>
            </p:nvSpPr>
            <p:spPr>
              <a:xfrm>
                <a:off x="6714422" y="2336612"/>
                <a:ext cx="469481" cy="158697"/>
              </a:xfrm>
              <a:custGeom>
                <a:rect b="b" l="l" r="r" t="t"/>
                <a:pathLst>
                  <a:path extrusionOk="0" h="3385" w="10014">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94"/>
              <p:cNvSpPr/>
              <p:nvPr/>
            </p:nvSpPr>
            <p:spPr>
              <a:xfrm>
                <a:off x="7221784" y="2376181"/>
                <a:ext cx="27567" cy="81951"/>
              </a:xfrm>
              <a:custGeom>
                <a:rect b="b" l="l" r="r" t="t"/>
                <a:pathLst>
                  <a:path extrusionOk="0" h="1748" w="588">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94"/>
              <p:cNvSpPr/>
              <p:nvPr/>
            </p:nvSpPr>
            <p:spPr>
              <a:xfrm>
                <a:off x="7127504" y="2462070"/>
                <a:ext cx="95312" cy="183498"/>
              </a:xfrm>
              <a:custGeom>
                <a:rect b="b" l="l" r="r" t="t"/>
                <a:pathLst>
                  <a:path extrusionOk="0" h="3914" w="2033">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94"/>
              <p:cNvSpPr/>
              <p:nvPr/>
            </p:nvSpPr>
            <p:spPr>
              <a:xfrm>
                <a:off x="6876260" y="2561508"/>
                <a:ext cx="194656" cy="126911"/>
              </a:xfrm>
              <a:custGeom>
                <a:rect b="b" l="l" r="r" t="t"/>
                <a:pathLst>
                  <a:path extrusionOk="0" h="2707" w="4152">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94"/>
              <p:cNvSpPr/>
              <p:nvPr/>
            </p:nvSpPr>
            <p:spPr>
              <a:xfrm>
                <a:off x="7028816" y="2357522"/>
                <a:ext cx="691376" cy="1249372"/>
              </a:xfrm>
              <a:custGeom>
                <a:rect b="b" l="l" r="r" t="t"/>
                <a:pathLst>
                  <a:path extrusionOk="0" h="26649" w="14747">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94"/>
              <p:cNvSpPr/>
              <p:nvPr/>
            </p:nvSpPr>
            <p:spPr>
              <a:xfrm>
                <a:off x="7084700" y="2670088"/>
                <a:ext cx="391797" cy="742853"/>
              </a:xfrm>
              <a:custGeom>
                <a:rect b="b" l="l" r="r" t="t"/>
                <a:pathLst>
                  <a:path extrusionOk="0" h="15845" w="8357">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94"/>
              <p:cNvSpPr/>
              <p:nvPr/>
            </p:nvSpPr>
            <p:spPr>
              <a:xfrm>
                <a:off x="7033551" y="2436331"/>
                <a:ext cx="73934" cy="382186"/>
              </a:xfrm>
              <a:custGeom>
                <a:rect b="b" l="l" r="r" t="t"/>
                <a:pathLst>
                  <a:path extrusionOk="0" h="8152" w="1577">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94"/>
              <p:cNvSpPr/>
              <p:nvPr/>
            </p:nvSpPr>
            <p:spPr>
              <a:xfrm>
                <a:off x="6944850" y="2916033"/>
                <a:ext cx="304642" cy="1305725"/>
              </a:xfrm>
              <a:custGeom>
                <a:rect b="b" l="l" r="r" t="t"/>
                <a:pathLst>
                  <a:path extrusionOk="0" h="27851" w="6498">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94"/>
              <p:cNvSpPr/>
              <p:nvPr/>
            </p:nvSpPr>
            <p:spPr>
              <a:xfrm>
                <a:off x="7091310" y="2817017"/>
                <a:ext cx="276654" cy="250868"/>
              </a:xfrm>
              <a:custGeom>
                <a:rect b="b" l="l" r="r" t="t"/>
                <a:pathLst>
                  <a:path extrusionOk="0" h="5351" w="5901">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94"/>
              <p:cNvSpPr/>
              <p:nvPr/>
            </p:nvSpPr>
            <p:spPr>
              <a:xfrm>
                <a:off x="7442460" y="3309518"/>
                <a:ext cx="88702" cy="130005"/>
              </a:xfrm>
              <a:custGeom>
                <a:rect b="b" l="l" r="r" t="t"/>
                <a:pathLst>
                  <a:path extrusionOk="0" h="2773" w="1892">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94"/>
              <p:cNvSpPr/>
              <p:nvPr/>
            </p:nvSpPr>
            <p:spPr>
              <a:xfrm>
                <a:off x="7226942" y="3492594"/>
                <a:ext cx="77919" cy="104829"/>
              </a:xfrm>
              <a:custGeom>
                <a:rect b="b" l="l" r="r" t="t"/>
                <a:pathLst>
                  <a:path extrusionOk="0" h="2236" w="1662">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94"/>
              <p:cNvSpPr/>
              <p:nvPr/>
            </p:nvSpPr>
            <p:spPr>
              <a:xfrm>
                <a:off x="6885731" y="3496767"/>
                <a:ext cx="115190" cy="359354"/>
              </a:xfrm>
              <a:custGeom>
                <a:rect b="b" l="l" r="r" t="t"/>
                <a:pathLst>
                  <a:path extrusionOk="0" h="7665" w="2457">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94"/>
              <p:cNvSpPr/>
              <p:nvPr/>
            </p:nvSpPr>
            <p:spPr>
              <a:xfrm>
                <a:off x="7195249" y="3675717"/>
                <a:ext cx="59963" cy="252275"/>
              </a:xfrm>
              <a:custGeom>
                <a:rect b="b" l="l" r="r" t="t"/>
                <a:pathLst>
                  <a:path extrusionOk="0" h="5381" w="1279">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94"/>
              <p:cNvSpPr/>
              <p:nvPr/>
            </p:nvSpPr>
            <p:spPr>
              <a:xfrm>
                <a:off x="7140959" y="4249090"/>
                <a:ext cx="179982" cy="250212"/>
              </a:xfrm>
              <a:custGeom>
                <a:rect b="b" l="l" r="r" t="t"/>
                <a:pathLst>
                  <a:path extrusionOk="0" h="5337" w="3839">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94"/>
              <p:cNvSpPr/>
              <p:nvPr/>
            </p:nvSpPr>
            <p:spPr>
              <a:xfrm>
                <a:off x="7140959" y="4249090"/>
                <a:ext cx="136897" cy="29864"/>
              </a:xfrm>
              <a:custGeom>
                <a:rect b="b" l="l" r="r" t="t"/>
                <a:pathLst>
                  <a:path extrusionOk="0" h="637" w="292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94"/>
              <p:cNvSpPr/>
              <p:nvPr/>
            </p:nvSpPr>
            <p:spPr>
              <a:xfrm>
                <a:off x="7203407" y="4461562"/>
                <a:ext cx="350119" cy="145570"/>
              </a:xfrm>
              <a:custGeom>
                <a:rect b="b" l="l" r="r" t="t"/>
                <a:pathLst>
                  <a:path extrusionOk="0" h="3105" w="7468">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94"/>
              <p:cNvSpPr/>
              <p:nvPr/>
            </p:nvSpPr>
            <p:spPr>
              <a:xfrm>
                <a:off x="7073120" y="2371352"/>
                <a:ext cx="32865" cy="31927"/>
              </a:xfrm>
              <a:custGeom>
                <a:rect b="b" l="l" r="r" t="t"/>
                <a:pathLst>
                  <a:path extrusionOk="0" h="681" w="701">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94"/>
              <p:cNvSpPr/>
              <p:nvPr/>
            </p:nvSpPr>
            <p:spPr>
              <a:xfrm>
                <a:off x="6838801" y="2423532"/>
                <a:ext cx="29302" cy="55603"/>
              </a:xfrm>
              <a:custGeom>
                <a:rect b="b" l="l" r="r" t="t"/>
                <a:pathLst>
                  <a:path extrusionOk="0" h="1186" w="625">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94"/>
              <p:cNvSpPr/>
              <p:nvPr/>
            </p:nvSpPr>
            <p:spPr>
              <a:xfrm>
                <a:off x="6711562" y="2357522"/>
                <a:ext cx="480264" cy="145617"/>
              </a:xfrm>
              <a:custGeom>
                <a:rect b="b" l="l" r="r" t="t"/>
                <a:pathLst>
                  <a:path extrusionOk="0" h="3106" w="10244">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94"/>
              <p:cNvSpPr/>
              <p:nvPr/>
            </p:nvSpPr>
            <p:spPr>
              <a:xfrm>
                <a:off x="7009688" y="1575475"/>
                <a:ext cx="203236" cy="446743"/>
              </a:xfrm>
              <a:custGeom>
                <a:rect b="b" l="l" r="r" t="t"/>
                <a:pathLst>
                  <a:path extrusionOk="0" h="9529" w="4335">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94"/>
              <p:cNvSpPr/>
              <p:nvPr/>
            </p:nvSpPr>
            <p:spPr>
              <a:xfrm>
                <a:off x="7106500" y="1766943"/>
                <a:ext cx="96390" cy="22597"/>
              </a:xfrm>
              <a:custGeom>
                <a:rect b="b" l="l" r="r" t="t"/>
                <a:pathLst>
                  <a:path extrusionOk="0" h="482" w="2056">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94"/>
              <p:cNvSpPr/>
              <p:nvPr/>
            </p:nvSpPr>
            <p:spPr>
              <a:xfrm>
                <a:off x="7105094" y="1807074"/>
                <a:ext cx="29630" cy="161229"/>
              </a:xfrm>
              <a:custGeom>
                <a:rect b="b" l="l" r="r" t="t"/>
                <a:pathLst>
                  <a:path extrusionOk="0" h="3439" w="632">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94"/>
              <p:cNvSpPr/>
              <p:nvPr/>
            </p:nvSpPr>
            <p:spPr>
              <a:xfrm>
                <a:off x="7094686" y="1777492"/>
                <a:ext cx="9517" cy="187014"/>
              </a:xfrm>
              <a:custGeom>
                <a:rect b="b" l="l" r="r" t="t"/>
                <a:pathLst>
                  <a:path extrusionOk="0" h="3989" w="203">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94"/>
              <p:cNvSpPr/>
              <p:nvPr/>
            </p:nvSpPr>
            <p:spPr>
              <a:xfrm>
                <a:off x="7148413" y="1626717"/>
                <a:ext cx="245946" cy="471075"/>
              </a:xfrm>
              <a:custGeom>
                <a:rect b="b" l="l" r="r" t="t"/>
                <a:pathLst>
                  <a:path extrusionOk="0" h="10048" w="5246">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94"/>
              <p:cNvSpPr/>
              <p:nvPr/>
            </p:nvSpPr>
            <p:spPr>
              <a:xfrm>
                <a:off x="7118174" y="1842283"/>
                <a:ext cx="101923" cy="238304"/>
              </a:xfrm>
              <a:custGeom>
                <a:rect b="b" l="l" r="r" t="t"/>
                <a:pathLst>
                  <a:path extrusionOk="0" h="5083" w="2174">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94"/>
              <p:cNvSpPr/>
              <p:nvPr/>
            </p:nvSpPr>
            <p:spPr>
              <a:xfrm>
                <a:off x="7179684" y="1815748"/>
                <a:ext cx="24051" cy="61604"/>
              </a:xfrm>
              <a:custGeom>
                <a:rect b="b" l="l" r="r" t="t"/>
                <a:pathLst>
                  <a:path extrusionOk="0" h="1314" w="513">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94"/>
              <p:cNvSpPr/>
              <p:nvPr/>
            </p:nvSpPr>
            <p:spPr>
              <a:xfrm>
                <a:off x="7118174" y="1842283"/>
                <a:ext cx="87436" cy="197985"/>
              </a:xfrm>
              <a:custGeom>
                <a:rect b="b" l="l" r="r" t="t"/>
                <a:pathLst>
                  <a:path extrusionOk="0" h="4223" w="1865">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94"/>
              <p:cNvSpPr/>
              <p:nvPr/>
            </p:nvSpPr>
            <p:spPr>
              <a:xfrm>
                <a:off x="7294593" y="1382647"/>
                <a:ext cx="209705" cy="281295"/>
              </a:xfrm>
              <a:custGeom>
                <a:rect b="b" l="l" r="r" t="t"/>
                <a:pathLst>
                  <a:path extrusionOk="0" h="6000" w="4473">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94"/>
              <p:cNvSpPr/>
              <p:nvPr/>
            </p:nvSpPr>
            <p:spPr>
              <a:xfrm>
                <a:off x="7277387" y="1376552"/>
                <a:ext cx="103423" cy="244539"/>
              </a:xfrm>
              <a:custGeom>
                <a:rect b="b" l="l" r="r" t="t"/>
                <a:pathLst>
                  <a:path extrusionOk="0" h="5216" w="2206">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94"/>
              <p:cNvSpPr/>
              <p:nvPr/>
            </p:nvSpPr>
            <p:spPr>
              <a:xfrm>
                <a:off x="7406595" y="1432390"/>
                <a:ext cx="35631" cy="40038"/>
              </a:xfrm>
              <a:custGeom>
                <a:rect b="b" l="l" r="r" t="t"/>
                <a:pathLst>
                  <a:path extrusionOk="0" h="854" w="76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94"/>
              <p:cNvSpPr/>
              <p:nvPr/>
            </p:nvSpPr>
            <p:spPr>
              <a:xfrm>
                <a:off x="7410768" y="1436046"/>
                <a:ext cx="27286" cy="32724"/>
              </a:xfrm>
              <a:custGeom>
                <a:rect b="b" l="l" r="r" t="t"/>
                <a:pathLst>
                  <a:path extrusionOk="0" h="698" w="582">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94"/>
              <p:cNvSpPr/>
              <p:nvPr/>
            </p:nvSpPr>
            <p:spPr>
              <a:xfrm>
                <a:off x="7342038" y="1397321"/>
                <a:ext cx="23347" cy="52837"/>
              </a:xfrm>
              <a:custGeom>
                <a:rect b="b" l="l" r="r" t="t"/>
                <a:pathLst>
                  <a:path extrusionOk="0" h="1127" w="498">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94"/>
              <p:cNvSpPr/>
              <p:nvPr/>
            </p:nvSpPr>
            <p:spPr>
              <a:xfrm>
                <a:off x="7395015" y="1498822"/>
                <a:ext cx="85420" cy="59259"/>
              </a:xfrm>
              <a:custGeom>
                <a:rect b="b" l="l" r="r" t="t"/>
                <a:pathLst>
                  <a:path extrusionOk="0" h="1264" w="1822">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94"/>
              <p:cNvSpPr/>
              <p:nvPr/>
            </p:nvSpPr>
            <p:spPr>
              <a:xfrm>
                <a:off x="7383904" y="1529811"/>
                <a:ext cx="85420" cy="59213"/>
              </a:xfrm>
              <a:custGeom>
                <a:rect b="b" l="l" r="r" t="t"/>
                <a:pathLst>
                  <a:path extrusionOk="0" h="1263" w="1822">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94"/>
              <p:cNvSpPr/>
              <p:nvPr/>
            </p:nvSpPr>
            <p:spPr>
              <a:xfrm>
                <a:off x="7372793" y="1560707"/>
                <a:ext cx="85326" cy="58134"/>
              </a:xfrm>
              <a:custGeom>
                <a:rect b="b" l="l" r="r" t="t"/>
                <a:pathLst>
                  <a:path extrusionOk="0" h="1240" w="182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94"/>
              <p:cNvSpPr/>
              <p:nvPr/>
            </p:nvSpPr>
            <p:spPr>
              <a:xfrm>
                <a:off x="7367870" y="1590571"/>
                <a:ext cx="80450" cy="58181"/>
              </a:xfrm>
              <a:custGeom>
                <a:rect b="b" l="l" r="r" t="t"/>
                <a:pathLst>
                  <a:path extrusionOk="0" h="1241" w="1716">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94"/>
              <p:cNvSpPr/>
              <p:nvPr/>
            </p:nvSpPr>
            <p:spPr>
              <a:xfrm>
                <a:off x="6721361" y="1361363"/>
                <a:ext cx="157525" cy="153868"/>
              </a:xfrm>
              <a:custGeom>
                <a:rect b="b" l="l" r="r" t="t"/>
                <a:pathLst>
                  <a:path extrusionOk="0" h="3282" w="336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94"/>
              <p:cNvSpPr/>
              <p:nvPr/>
            </p:nvSpPr>
            <p:spPr>
              <a:xfrm>
                <a:off x="6896936" y="1195164"/>
                <a:ext cx="47820" cy="206611"/>
              </a:xfrm>
              <a:custGeom>
                <a:rect b="b" l="l" r="r" t="t"/>
                <a:pathLst>
                  <a:path extrusionOk="0" h="4407" w="102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94"/>
              <p:cNvSpPr/>
              <p:nvPr/>
            </p:nvSpPr>
            <p:spPr>
              <a:xfrm>
                <a:off x="6911985" y="1432155"/>
                <a:ext cx="15893" cy="51383"/>
              </a:xfrm>
              <a:custGeom>
                <a:rect b="b" l="l" r="r" t="t"/>
                <a:pathLst>
                  <a:path extrusionOk="0" h="1096" w="339">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94"/>
              <p:cNvSpPr/>
              <p:nvPr/>
            </p:nvSpPr>
            <p:spPr>
              <a:xfrm>
                <a:off x="6930879" y="1220059"/>
                <a:ext cx="13737" cy="39288"/>
              </a:xfrm>
              <a:custGeom>
                <a:rect b="b" l="l" r="r" t="t"/>
                <a:pathLst>
                  <a:path extrusionOk="0" h="838" w="293">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94"/>
              <p:cNvSpPr/>
              <p:nvPr/>
            </p:nvSpPr>
            <p:spPr>
              <a:xfrm>
                <a:off x="6842927" y="1233889"/>
                <a:ext cx="15987" cy="38678"/>
              </a:xfrm>
              <a:custGeom>
                <a:rect b="b" l="l" r="r" t="t"/>
                <a:pathLst>
                  <a:path extrusionOk="0" h="825" w="341">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94"/>
              <p:cNvSpPr/>
              <p:nvPr/>
            </p:nvSpPr>
            <p:spPr>
              <a:xfrm>
                <a:off x="6908000" y="1192820"/>
                <a:ext cx="55415" cy="25035"/>
              </a:xfrm>
              <a:custGeom>
                <a:rect b="b" l="l" r="r" t="t"/>
                <a:pathLst>
                  <a:path extrusionOk="0" h="534" w="1182">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94"/>
              <p:cNvSpPr/>
              <p:nvPr/>
            </p:nvSpPr>
            <p:spPr>
              <a:xfrm>
                <a:off x="6804483" y="1188366"/>
                <a:ext cx="68402" cy="55274"/>
              </a:xfrm>
              <a:custGeom>
                <a:rect b="b" l="l" r="r" t="t"/>
                <a:pathLst>
                  <a:path extrusionOk="0" h="1179" w="1459">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94"/>
              <p:cNvSpPr/>
              <p:nvPr/>
            </p:nvSpPr>
            <p:spPr>
              <a:xfrm>
                <a:off x="6714141" y="1162253"/>
                <a:ext cx="248712" cy="154900"/>
              </a:xfrm>
              <a:custGeom>
                <a:rect b="b" l="l" r="r" t="t"/>
                <a:pathLst>
                  <a:path extrusionOk="0" h="3304" w="5305">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94"/>
              <p:cNvSpPr/>
              <p:nvPr/>
            </p:nvSpPr>
            <p:spPr>
              <a:xfrm>
                <a:off x="7251508" y="3088373"/>
                <a:ext cx="158744" cy="203564"/>
              </a:xfrm>
              <a:custGeom>
                <a:rect b="b" l="l" r="r" t="t"/>
                <a:pathLst>
                  <a:path extrusionOk="0" h="4342" w="3386">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94"/>
              <p:cNvSpPr/>
              <p:nvPr/>
            </p:nvSpPr>
            <p:spPr>
              <a:xfrm>
                <a:off x="6618079" y="1015088"/>
                <a:ext cx="56962" cy="82560"/>
              </a:xfrm>
              <a:custGeom>
                <a:rect b="b" l="l" r="r" t="t"/>
                <a:pathLst>
                  <a:path extrusionOk="0" h="1761" w="1215">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94"/>
              <p:cNvSpPr/>
              <p:nvPr/>
            </p:nvSpPr>
            <p:spPr>
              <a:xfrm>
                <a:off x="6714235" y="1072566"/>
                <a:ext cx="271778" cy="236991"/>
              </a:xfrm>
              <a:custGeom>
                <a:rect b="b" l="l" r="r" t="t"/>
                <a:pathLst>
                  <a:path extrusionOk="0" h="5055" w="5797">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94"/>
              <p:cNvSpPr/>
              <p:nvPr/>
            </p:nvSpPr>
            <p:spPr>
              <a:xfrm>
                <a:off x="6868197" y="1411199"/>
                <a:ext cx="63526" cy="11486"/>
              </a:xfrm>
              <a:custGeom>
                <a:rect b="b" l="l" r="r" t="t"/>
                <a:pathLst>
                  <a:path extrusionOk="0" h="245" w="1355">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94"/>
              <p:cNvSpPr/>
              <p:nvPr/>
            </p:nvSpPr>
            <p:spPr>
              <a:xfrm>
                <a:off x="7204647" y="4585097"/>
                <a:ext cx="347634" cy="22035"/>
              </a:xfrm>
              <a:custGeom>
                <a:rect b="b" l="l" r="r" t="t"/>
                <a:pathLst>
                  <a:path extrusionOk="0" h="470" w="7415">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94"/>
              <p:cNvSpPr/>
              <p:nvPr/>
            </p:nvSpPr>
            <p:spPr>
              <a:xfrm>
                <a:off x="6939833" y="2366851"/>
                <a:ext cx="175950" cy="7407"/>
              </a:xfrm>
              <a:custGeom>
                <a:rect b="b" l="l" r="r" t="t"/>
                <a:pathLst>
                  <a:path extrusionOk="0" h="158" w="3753">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94"/>
              <p:cNvSpPr/>
              <p:nvPr/>
            </p:nvSpPr>
            <p:spPr>
              <a:xfrm>
                <a:off x="6856851" y="2178524"/>
                <a:ext cx="8439" cy="206189"/>
              </a:xfrm>
              <a:custGeom>
                <a:rect b="b" l="l" r="r" t="t"/>
                <a:pathLst>
                  <a:path extrusionOk="0" h="4398" w="18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94"/>
              <p:cNvSpPr/>
              <p:nvPr/>
            </p:nvSpPr>
            <p:spPr>
              <a:xfrm>
                <a:off x="6744333" y="2004684"/>
                <a:ext cx="100891" cy="380030"/>
              </a:xfrm>
              <a:custGeom>
                <a:rect b="b" l="l" r="r" t="t"/>
                <a:pathLst>
                  <a:path extrusionOk="0" h="8106" w="2152">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94"/>
              <p:cNvSpPr/>
              <p:nvPr/>
            </p:nvSpPr>
            <p:spPr>
              <a:xfrm>
                <a:off x="7160697" y="3298782"/>
                <a:ext cx="55040" cy="345149"/>
              </a:xfrm>
              <a:custGeom>
                <a:rect b="b" l="l" r="r" t="t"/>
                <a:pathLst>
                  <a:path extrusionOk="0" h="7362" w="1174">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94"/>
              <p:cNvSpPr/>
              <p:nvPr/>
            </p:nvSpPr>
            <p:spPr>
              <a:xfrm>
                <a:off x="6819439" y="1554893"/>
                <a:ext cx="137881" cy="171965"/>
              </a:xfrm>
              <a:custGeom>
                <a:rect b="b" l="l" r="r" t="t"/>
                <a:pathLst>
                  <a:path extrusionOk="0" h="3668" w="2941">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94"/>
              <p:cNvSpPr/>
              <p:nvPr/>
            </p:nvSpPr>
            <p:spPr>
              <a:xfrm>
                <a:off x="6886950" y="1725358"/>
                <a:ext cx="176794" cy="648573"/>
              </a:xfrm>
              <a:custGeom>
                <a:rect b="b" l="l" r="r" t="t"/>
                <a:pathLst>
                  <a:path extrusionOk="0" h="13834" w="3771">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94"/>
              <p:cNvSpPr/>
              <p:nvPr/>
            </p:nvSpPr>
            <p:spPr>
              <a:xfrm>
                <a:off x="6667915" y="1493665"/>
                <a:ext cx="153868" cy="142710"/>
              </a:xfrm>
              <a:custGeom>
                <a:rect b="b" l="l" r="r" t="t"/>
                <a:pathLst>
                  <a:path extrusionOk="0" h="3044" w="3282">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94"/>
              <p:cNvSpPr/>
              <p:nvPr/>
            </p:nvSpPr>
            <p:spPr>
              <a:xfrm>
                <a:off x="6663883" y="1555315"/>
                <a:ext cx="152603" cy="98875"/>
              </a:xfrm>
              <a:custGeom>
                <a:rect b="b" l="l" r="r" t="t"/>
                <a:pathLst>
                  <a:path extrusionOk="0" h="2109" w="3255">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94"/>
              <p:cNvSpPr/>
              <p:nvPr/>
            </p:nvSpPr>
            <p:spPr>
              <a:xfrm>
                <a:off x="6611796" y="1067081"/>
                <a:ext cx="298735" cy="353588"/>
              </a:xfrm>
              <a:custGeom>
                <a:rect b="b" l="l" r="r" t="t"/>
                <a:pathLst>
                  <a:path extrusionOk="0" h="7542" w="6372">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94"/>
              <p:cNvSpPr/>
              <p:nvPr/>
            </p:nvSpPr>
            <p:spPr>
              <a:xfrm>
                <a:off x="7008797" y="1575850"/>
                <a:ext cx="96015" cy="500611"/>
              </a:xfrm>
              <a:custGeom>
                <a:rect b="b" l="l" r="r" t="t"/>
                <a:pathLst>
                  <a:path extrusionOk="0" h="10678" w="2048">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94"/>
              <p:cNvSpPr/>
              <p:nvPr/>
            </p:nvSpPr>
            <p:spPr>
              <a:xfrm>
                <a:off x="6539410" y="1603979"/>
                <a:ext cx="113503" cy="430616"/>
              </a:xfrm>
              <a:custGeom>
                <a:rect b="b" l="l" r="r" t="t"/>
                <a:pathLst>
                  <a:path extrusionOk="0" h="9185" w="2421">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94"/>
              <p:cNvSpPr/>
              <p:nvPr/>
            </p:nvSpPr>
            <p:spPr>
              <a:xfrm>
                <a:off x="6380572" y="1598588"/>
                <a:ext cx="153353" cy="447259"/>
              </a:xfrm>
              <a:custGeom>
                <a:rect b="b" l="l" r="r" t="t"/>
                <a:pathLst>
                  <a:path extrusionOk="0" h="9540" w="327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94"/>
              <p:cNvSpPr/>
              <p:nvPr/>
            </p:nvSpPr>
            <p:spPr>
              <a:xfrm>
                <a:off x="6477384" y="1736094"/>
                <a:ext cx="20253" cy="279795"/>
              </a:xfrm>
              <a:custGeom>
                <a:rect b="b" l="l" r="r" t="t"/>
                <a:pathLst>
                  <a:path extrusionOk="0" h="5968" w="432">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94"/>
              <p:cNvSpPr/>
              <p:nvPr/>
            </p:nvSpPr>
            <p:spPr>
              <a:xfrm>
                <a:off x="6426142" y="1670224"/>
                <a:ext cx="56728" cy="351056"/>
              </a:xfrm>
              <a:custGeom>
                <a:rect b="b" l="l" r="r" t="t"/>
                <a:pathLst>
                  <a:path extrusionOk="0" h="7488" w="121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94"/>
              <p:cNvSpPr/>
              <p:nvPr/>
            </p:nvSpPr>
            <p:spPr>
              <a:xfrm>
                <a:off x="6637066" y="2206138"/>
                <a:ext cx="72387" cy="165167"/>
              </a:xfrm>
              <a:custGeom>
                <a:rect b="b" l="l" r="r" t="t"/>
                <a:pathLst>
                  <a:path extrusionOk="0" h="3523" w="1544">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94"/>
              <p:cNvSpPr/>
              <p:nvPr/>
            </p:nvSpPr>
            <p:spPr>
              <a:xfrm>
                <a:off x="7306782" y="1626717"/>
                <a:ext cx="87577" cy="40975"/>
              </a:xfrm>
              <a:custGeom>
                <a:rect b="b" l="l" r="r" t="t"/>
                <a:pathLst>
                  <a:path extrusionOk="0" h="874" w="1868">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94"/>
              <p:cNvSpPr/>
              <p:nvPr/>
            </p:nvSpPr>
            <p:spPr>
              <a:xfrm>
                <a:off x="6389104" y="1013447"/>
                <a:ext cx="1331651" cy="3595278"/>
              </a:xfrm>
              <a:custGeom>
                <a:rect b="b" l="l" r="r" t="t"/>
                <a:pathLst>
                  <a:path extrusionOk="0" h="76687" w="28404">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94"/>
            <p:cNvGrpSpPr/>
            <p:nvPr/>
          </p:nvGrpSpPr>
          <p:grpSpPr>
            <a:xfrm>
              <a:off x="4825898" y="1492688"/>
              <a:ext cx="1147199" cy="637372"/>
              <a:chOff x="315275" y="3124950"/>
              <a:chExt cx="658175" cy="365675"/>
            </a:xfrm>
          </p:grpSpPr>
          <p:sp>
            <p:nvSpPr>
              <p:cNvPr id="1309" name="Google Shape;1309;p94"/>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94"/>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94"/>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94"/>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94"/>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94"/>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94"/>
            <p:cNvGrpSpPr/>
            <p:nvPr/>
          </p:nvGrpSpPr>
          <p:grpSpPr>
            <a:xfrm>
              <a:off x="7112551" y="535097"/>
              <a:ext cx="1397100" cy="760518"/>
              <a:chOff x="238125" y="2409350"/>
              <a:chExt cx="760575" cy="414000"/>
            </a:xfrm>
          </p:grpSpPr>
          <p:sp>
            <p:nvSpPr>
              <p:cNvPr id="1316" name="Google Shape;1316;p94"/>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94"/>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94"/>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94"/>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94"/>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94"/>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94"/>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94"/>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94"/>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94"/>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94"/>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94"/>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28" name="Google Shape;1328;p94"/>
          <p:cNvSpPr txBox="1"/>
          <p:nvPr/>
        </p:nvSpPr>
        <p:spPr>
          <a:xfrm>
            <a:off x="730800" y="3410450"/>
            <a:ext cx="3744600" cy="6891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Golos Text"/>
              <a:ea typeface="Golos Text"/>
              <a:cs typeface="Golos Text"/>
              <a:sym typeface="Golos Text"/>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2" name="Shape 1332"/>
        <p:cNvGrpSpPr/>
        <p:nvPr/>
      </p:nvGrpSpPr>
      <p:grpSpPr>
        <a:xfrm>
          <a:off x="0" y="0"/>
          <a:ext cx="0" cy="0"/>
          <a:chOff x="0" y="0"/>
          <a:chExt cx="0" cy="0"/>
        </a:xfrm>
      </p:grpSpPr>
      <p:sp>
        <p:nvSpPr>
          <p:cNvPr id="1333" name="Google Shape;1333;p95"/>
          <p:cNvSpPr txBox="1"/>
          <p:nvPr>
            <p:ph idx="4294967295" type="ctrTitle"/>
          </p:nvPr>
        </p:nvSpPr>
        <p:spPr>
          <a:xfrm>
            <a:off x="715100" y="714150"/>
            <a:ext cx="4652400" cy="18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 back,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Day 3 - Intro to AI</a:t>
            </a:r>
            <a:endParaRPr/>
          </a:p>
        </p:txBody>
      </p:sp>
      <p:grpSp>
        <p:nvGrpSpPr>
          <p:cNvPr id="1334" name="Google Shape;1334;p95"/>
          <p:cNvGrpSpPr/>
          <p:nvPr/>
        </p:nvGrpSpPr>
        <p:grpSpPr>
          <a:xfrm>
            <a:off x="6507498" y="2917498"/>
            <a:ext cx="3524464" cy="4496740"/>
            <a:chOff x="6483100" y="2237750"/>
            <a:chExt cx="898250" cy="1146075"/>
          </a:xfrm>
        </p:grpSpPr>
        <p:sp>
          <p:nvSpPr>
            <p:cNvPr id="1335" name="Google Shape;1335;p95"/>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95"/>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95"/>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95"/>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95"/>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95"/>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95"/>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95"/>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95"/>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95"/>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95"/>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95"/>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95"/>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95"/>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95"/>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95"/>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95"/>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95"/>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95"/>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95"/>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95"/>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95"/>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95"/>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95"/>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95"/>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95"/>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95"/>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95"/>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95"/>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95"/>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95"/>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95"/>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95"/>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95"/>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95"/>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95"/>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95"/>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95"/>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95"/>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95"/>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95"/>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95"/>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95"/>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95"/>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95"/>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95"/>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95"/>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95"/>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95"/>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95"/>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95"/>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95"/>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95"/>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95"/>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95"/>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95"/>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95"/>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95"/>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95"/>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95"/>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95"/>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95"/>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95"/>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95"/>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95"/>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95"/>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95"/>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95"/>
          <p:cNvGrpSpPr/>
          <p:nvPr/>
        </p:nvGrpSpPr>
        <p:grpSpPr>
          <a:xfrm>
            <a:off x="6710076" y="961685"/>
            <a:ext cx="1718823" cy="935599"/>
            <a:chOff x="238125" y="2409350"/>
            <a:chExt cx="760575" cy="414000"/>
          </a:xfrm>
        </p:grpSpPr>
        <p:sp>
          <p:nvSpPr>
            <p:cNvPr id="1403" name="Google Shape;1403;p95"/>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95"/>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95"/>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95"/>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95"/>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95"/>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95"/>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95"/>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95"/>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95"/>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95"/>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95"/>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95"/>
          <p:cNvGrpSpPr/>
          <p:nvPr/>
        </p:nvGrpSpPr>
        <p:grpSpPr>
          <a:xfrm>
            <a:off x="5464073" y="2460613"/>
            <a:ext cx="1147199" cy="637372"/>
            <a:chOff x="315275" y="3124950"/>
            <a:chExt cx="658175" cy="365675"/>
          </a:xfrm>
        </p:grpSpPr>
        <p:sp>
          <p:nvSpPr>
            <p:cNvPr id="1416" name="Google Shape;1416;p95"/>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95"/>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95"/>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95"/>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95"/>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95"/>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95"/>
          <p:cNvGrpSpPr/>
          <p:nvPr/>
        </p:nvGrpSpPr>
        <p:grpSpPr>
          <a:xfrm flipH="1">
            <a:off x="6333399" y="714161"/>
            <a:ext cx="744001" cy="413322"/>
            <a:chOff x="315275" y="3124950"/>
            <a:chExt cx="658175" cy="365675"/>
          </a:xfrm>
        </p:grpSpPr>
        <p:sp>
          <p:nvSpPr>
            <p:cNvPr id="1423" name="Google Shape;1423;p95"/>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95"/>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95"/>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95"/>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95"/>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95"/>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 name="Google Shape;1429;p95"/>
          <p:cNvSpPr/>
          <p:nvPr/>
        </p:nvSpPr>
        <p:spPr>
          <a:xfrm>
            <a:off x="7151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
        <p:nvSpPr>
          <p:cNvPr id="1430" name="Google Shape;1430;p95"/>
          <p:cNvSpPr txBox="1"/>
          <p:nvPr>
            <p:ph idx="4294967295" type="ctrTitle"/>
          </p:nvPr>
        </p:nvSpPr>
        <p:spPr>
          <a:xfrm>
            <a:off x="1596600" y="4090100"/>
            <a:ext cx="5050200" cy="76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Beyond Classical Search</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4" name="Shape 1434"/>
        <p:cNvGrpSpPr/>
        <p:nvPr/>
      </p:nvGrpSpPr>
      <p:grpSpPr>
        <a:xfrm>
          <a:off x="0" y="0"/>
          <a:ext cx="0" cy="0"/>
          <a:chOff x="0" y="0"/>
          <a:chExt cx="0" cy="0"/>
        </a:xfrm>
      </p:grpSpPr>
      <p:pic>
        <p:nvPicPr>
          <p:cNvPr id="1435" name="Google Shape;1435;p96"/>
          <p:cNvPicPr preferRelativeResize="0"/>
          <p:nvPr/>
        </p:nvPicPr>
        <p:blipFill>
          <a:blip r:embed="rId3">
            <a:alphaModFix/>
          </a:blip>
          <a:stretch>
            <a:fillRect/>
          </a:stretch>
        </p:blipFill>
        <p:spPr>
          <a:xfrm>
            <a:off x="1563930" y="-133175"/>
            <a:ext cx="4567940" cy="5143500"/>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9" name="Shape 1439"/>
        <p:cNvGrpSpPr/>
        <p:nvPr/>
      </p:nvGrpSpPr>
      <p:grpSpPr>
        <a:xfrm>
          <a:off x="0" y="0"/>
          <a:ext cx="0" cy="0"/>
          <a:chOff x="0" y="0"/>
          <a:chExt cx="0" cy="0"/>
        </a:xfrm>
      </p:grpSpPr>
      <p:sp>
        <p:nvSpPr>
          <p:cNvPr id="1440" name="Google Shape;1440;p9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000000"/>
                </a:solidFill>
                <a:latin typeface="Golos Text"/>
                <a:ea typeface="Golos Text"/>
                <a:cs typeface="Golos Text"/>
                <a:sym typeface="Golos Text"/>
              </a:rPr>
              <a:t>Introduction to Hill Climbing Algorithm</a:t>
            </a:r>
            <a:endParaRPr b="1" sz="4600">
              <a:latin typeface="Golos Text"/>
              <a:ea typeface="Golos Text"/>
              <a:cs typeface="Golos Text"/>
              <a:sym typeface="Golos Text"/>
            </a:endParaRPr>
          </a:p>
        </p:txBody>
      </p:sp>
      <p:sp>
        <p:nvSpPr>
          <p:cNvPr id="1441" name="Google Shape;1441;p97"/>
          <p:cNvSpPr txBox="1"/>
          <p:nvPr>
            <p:ph idx="1" type="body"/>
          </p:nvPr>
        </p:nvSpPr>
        <p:spPr>
          <a:xfrm>
            <a:off x="715100" y="1242450"/>
            <a:ext cx="65025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Definition: </a:t>
            </a:r>
            <a:r>
              <a:rPr lang="en">
                <a:solidFill>
                  <a:srgbClr val="000000"/>
                </a:solidFill>
              </a:rPr>
              <a:t>A local search algorithm that continuously moves towards increasing value to find the best solution (peak).</a:t>
            </a:r>
            <a:br>
              <a:rPr lang="en">
                <a:solidFill>
                  <a:srgbClr val="000000"/>
                </a:solidFill>
              </a:rPr>
            </a:br>
            <a:endParaRPr>
              <a:solidFill>
                <a:srgbClr val="000000"/>
              </a:solidFill>
            </a:endParaRPr>
          </a:p>
          <a:p>
            <a:pPr indent="0" lvl="0" marL="0" rtl="0" algn="l">
              <a:spcBef>
                <a:spcPts val="1000"/>
              </a:spcBef>
              <a:spcAft>
                <a:spcPts val="0"/>
              </a:spcAft>
              <a:buNone/>
            </a:pPr>
            <a:r>
              <a:rPr b="1" lang="en">
                <a:solidFill>
                  <a:srgbClr val="000000"/>
                </a:solidFill>
              </a:rPr>
              <a:t>Nature:</a:t>
            </a:r>
            <a:r>
              <a:rPr lang="en">
                <a:solidFill>
                  <a:srgbClr val="000000"/>
                </a:solidFill>
                <a:latin typeface="Golos Text Medium"/>
                <a:ea typeface="Golos Text Medium"/>
                <a:cs typeface="Golos Text Medium"/>
                <a:sym typeface="Golos Text Medium"/>
              </a:rPr>
              <a:t> </a:t>
            </a:r>
            <a:r>
              <a:rPr lang="en">
                <a:solidFill>
                  <a:srgbClr val="000000"/>
                </a:solidFill>
              </a:rPr>
              <a:t>Greedy algorithm focusing on immediate neighbors; no backtracking.</a:t>
            </a:r>
            <a:endParaRPr>
              <a:solidFill>
                <a:srgbClr val="000000"/>
              </a:solidFill>
            </a:endParaRPr>
          </a:p>
          <a:p>
            <a:pPr indent="0" lvl="0" marL="0" rtl="0" algn="l">
              <a:spcBef>
                <a:spcPts val="1000"/>
              </a:spcBef>
              <a:spcAft>
                <a:spcPts val="0"/>
              </a:spcAft>
              <a:buNone/>
            </a:pPr>
            <a:br>
              <a:rPr b="1" lang="en">
                <a:solidFill>
                  <a:srgbClr val="000000"/>
                </a:solidFill>
              </a:rPr>
            </a:br>
            <a:r>
              <a:rPr b="1" lang="en">
                <a:solidFill>
                  <a:srgbClr val="000000"/>
                </a:solidFill>
              </a:rPr>
              <a:t>Applications: </a:t>
            </a:r>
            <a:r>
              <a:rPr lang="en">
                <a:solidFill>
                  <a:srgbClr val="000000"/>
                </a:solidFill>
              </a:rPr>
              <a:t>Used for optimization problems in AI (e.g., Traveling Salesman Problem).</a:t>
            </a:r>
            <a:endParaRPr>
              <a:solidFill>
                <a:srgbClr val="000000"/>
              </a:solidFill>
            </a:endParaRPr>
          </a:p>
          <a:p>
            <a:pPr indent="0" lvl="0" marL="0" rtl="0" algn="l">
              <a:spcBef>
                <a:spcPts val="1000"/>
              </a:spcBef>
              <a:spcAft>
                <a:spcPts val="1000"/>
              </a:spcAft>
              <a:buNone/>
            </a:pPr>
            <a:r>
              <a:t/>
            </a:r>
            <a:endParaRPr>
              <a:solidFill>
                <a:schemeClr val="accent3"/>
              </a:solidFill>
              <a:latin typeface="Golos Text Medium"/>
              <a:ea typeface="Golos Text Medium"/>
              <a:cs typeface="Golos Text Medium"/>
              <a:sym typeface="Golos Text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26"/>
          <p:cNvSpPr txBox="1"/>
          <p:nvPr/>
        </p:nvSpPr>
        <p:spPr>
          <a:xfrm>
            <a:off x="83750" y="18842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Golos Text Medium"/>
                <a:ea typeface="Golos Text Medium"/>
                <a:cs typeface="Golos Text Medium"/>
                <a:sym typeface="Golos Text Medium"/>
              </a:rPr>
              <a:t>AI Definitions</a:t>
            </a:r>
            <a:endParaRPr sz="2400">
              <a:latin typeface="Golos Text Medium"/>
              <a:ea typeface="Golos Text Medium"/>
              <a:cs typeface="Golos Text Medium"/>
              <a:sym typeface="Golos Text Medium"/>
            </a:endParaRPr>
          </a:p>
        </p:txBody>
      </p:sp>
      <p:pic>
        <p:nvPicPr>
          <p:cNvPr id="456" name="Google Shape;456;p26"/>
          <p:cNvPicPr preferRelativeResize="0"/>
          <p:nvPr/>
        </p:nvPicPr>
        <p:blipFill>
          <a:blip r:embed="rId3">
            <a:alphaModFix/>
          </a:blip>
          <a:stretch>
            <a:fillRect/>
          </a:stretch>
        </p:blipFill>
        <p:spPr>
          <a:xfrm>
            <a:off x="152400" y="671000"/>
            <a:ext cx="8441926" cy="439535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pic>
        <p:nvPicPr>
          <p:cNvPr id="1446" name="Google Shape;1446;p98"/>
          <p:cNvPicPr preferRelativeResize="0"/>
          <p:nvPr/>
        </p:nvPicPr>
        <p:blipFill>
          <a:blip r:embed="rId3">
            <a:alphaModFix/>
          </a:blip>
          <a:stretch>
            <a:fillRect/>
          </a:stretch>
        </p:blipFill>
        <p:spPr>
          <a:xfrm>
            <a:off x="368775" y="199513"/>
            <a:ext cx="7455600" cy="4744475"/>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0" name="Shape 1450"/>
        <p:cNvGrpSpPr/>
        <p:nvPr/>
      </p:nvGrpSpPr>
      <p:grpSpPr>
        <a:xfrm>
          <a:off x="0" y="0"/>
          <a:ext cx="0" cy="0"/>
          <a:chOff x="0" y="0"/>
          <a:chExt cx="0" cy="0"/>
        </a:xfrm>
      </p:grpSpPr>
      <p:sp>
        <p:nvSpPr>
          <p:cNvPr id="1451" name="Google Shape;1451;p99"/>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Features</a:t>
            </a:r>
            <a:endParaRPr/>
          </a:p>
        </p:txBody>
      </p:sp>
      <p:sp>
        <p:nvSpPr>
          <p:cNvPr id="1452" name="Google Shape;1452;p99"/>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Simple Implementation:</a:t>
            </a:r>
            <a:r>
              <a:rPr lang="en" sz="1800"/>
              <a:t> Evaluates one neighbor at a time.</a:t>
            </a:r>
            <a:endParaRPr sz="1800"/>
          </a:p>
          <a:p>
            <a:pPr indent="0" lvl="0" marL="0" rtl="0" algn="l">
              <a:spcBef>
                <a:spcPts val="1000"/>
              </a:spcBef>
              <a:spcAft>
                <a:spcPts val="0"/>
              </a:spcAft>
              <a:buNone/>
            </a:pPr>
            <a:r>
              <a:rPr b="1" lang="en" sz="1800"/>
              <a:t>Deterministic:</a:t>
            </a:r>
            <a:r>
              <a:rPr lang="en" sz="1800"/>
              <a:t> Same input gives the same output.</a:t>
            </a:r>
            <a:endParaRPr sz="1800"/>
          </a:p>
          <a:p>
            <a:pPr indent="0" lvl="0" marL="0" rtl="0" algn="l">
              <a:spcBef>
                <a:spcPts val="1000"/>
              </a:spcBef>
              <a:spcAft>
                <a:spcPts val="0"/>
              </a:spcAft>
              <a:buNone/>
            </a:pPr>
            <a:r>
              <a:rPr b="1" lang="en" sz="1800"/>
              <a:t>Local Search:</a:t>
            </a:r>
            <a:r>
              <a:rPr lang="en" sz="1800"/>
              <a:t> Operates within a small area, finding better solutions nearby.</a:t>
            </a:r>
            <a:endParaRPr sz="1800"/>
          </a:p>
          <a:p>
            <a:pPr indent="0" lvl="0" marL="0" rtl="0" algn="l">
              <a:spcBef>
                <a:spcPts val="1000"/>
              </a:spcBef>
              <a:spcAft>
                <a:spcPts val="1000"/>
              </a:spcAft>
              <a:buNone/>
            </a:pPr>
            <a:r>
              <a:rPr b="1" lang="en" sz="1800"/>
              <a:t>No Search Tree:</a:t>
            </a:r>
            <a:r>
              <a:rPr lang="en" sz="1800"/>
              <a:t> Only keeps the current state.</a:t>
            </a:r>
            <a:endParaRPr sz="1800"/>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6" name="Shape 1456"/>
        <p:cNvGrpSpPr/>
        <p:nvPr/>
      </p:nvGrpSpPr>
      <p:grpSpPr>
        <a:xfrm>
          <a:off x="0" y="0"/>
          <a:ext cx="0" cy="0"/>
          <a:chOff x="0" y="0"/>
          <a:chExt cx="0" cy="0"/>
        </a:xfrm>
      </p:grpSpPr>
      <p:sp>
        <p:nvSpPr>
          <p:cNvPr id="1457" name="Google Shape;1457;p100"/>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Hill Climbing</a:t>
            </a:r>
            <a:endParaRPr/>
          </a:p>
        </p:txBody>
      </p:sp>
      <p:sp>
        <p:nvSpPr>
          <p:cNvPr id="1458" name="Google Shape;1458;p100"/>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Simple Hill Climbing: </a:t>
            </a:r>
            <a:r>
              <a:rPr lang="en" sz="1800"/>
              <a:t>Evaluates the first neighbor that improves cost.</a:t>
            </a:r>
            <a:endParaRPr sz="1800"/>
          </a:p>
          <a:p>
            <a:pPr indent="0" lvl="0" marL="0" rtl="0" algn="l">
              <a:spcBef>
                <a:spcPts val="1000"/>
              </a:spcBef>
              <a:spcAft>
                <a:spcPts val="0"/>
              </a:spcAft>
              <a:buNone/>
            </a:pPr>
            <a:r>
              <a:rPr b="1" lang="en" sz="1800"/>
              <a:t>Steepest-Ascent: </a:t>
            </a:r>
            <a:r>
              <a:rPr lang="en" sz="1800"/>
              <a:t>Evaluates all neighbors and picks the best one.</a:t>
            </a:r>
            <a:endParaRPr sz="1800"/>
          </a:p>
          <a:p>
            <a:pPr indent="0" lvl="0" marL="0" rtl="0" algn="l">
              <a:spcBef>
                <a:spcPts val="1000"/>
              </a:spcBef>
              <a:spcAft>
                <a:spcPts val="1000"/>
              </a:spcAft>
              <a:buNone/>
            </a:pPr>
            <a:r>
              <a:rPr b="1" lang="en" sz="1800"/>
              <a:t>Stochastic Hill Climbing:</a:t>
            </a:r>
            <a:r>
              <a:rPr lang="en" sz="1800"/>
              <a:t> Picks a random neighbor and decides to move.</a:t>
            </a:r>
            <a:endParaRPr sz="1800"/>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2" name="Shape 1462"/>
        <p:cNvGrpSpPr/>
        <p:nvPr/>
      </p:nvGrpSpPr>
      <p:grpSpPr>
        <a:xfrm>
          <a:off x="0" y="0"/>
          <a:ext cx="0" cy="0"/>
          <a:chOff x="0" y="0"/>
          <a:chExt cx="0" cy="0"/>
        </a:xfrm>
      </p:grpSpPr>
      <p:sp>
        <p:nvSpPr>
          <p:cNvPr id="1463" name="Google Shape;1463;p101"/>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 and Disadvantage</a:t>
            </a:r>
            <a:endParaRPr/>
          </a:p>
        </p:txBody>
      </p:sp>
      <p:sp>
        <p:nvSpPr>
          <p:cNvPr id="1464" name="Google Shape;1464;p101"/>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Advantages:</a:t>
            </a:r>
            <a:endParaRPr b="1" sz="1800"/>
          </a:p>
          <a:p>
            <a:pPr indent="0" lvl="0" marL="0" rtl="0" algn="l">
              <a:spcBef>
                <a:spcPts val="1000"/>
              </a:spcBef>
              <a:spcAft>
                <a:spcPts val="0"/>
              </a:spcAft>
              <a:buNone/>
            </a:pPr>
            <a:r>
              <a:rPr lang="en" sz="1800"/>
              <a:t>Low memory usage.</a:t>
            </a:r>
            <a:endParaRPr sz="1800"/>
          </a:p>
          <a:p>
            <a:pPr indent="0" lvl="0" marL="0" rtl="0" algn="l">
              <a:spcBef>
                <a:spcPts val="1000"/>
              </a:spcBef>
              <a:spcAft>
                <a:spcPts val="0"/>
              </a:spcAft>
              <a:buNone/>
            </a:pPr>
            <a:r>
              <a:rPr lang="en" sz="1800"/>
              <a:t>Fast at finding local solutions.</a:t>
            </a:r>
            <a:endParaRPr sz="1800"/>
          </a:p>
          <a:p>
            <a:pPr indent="0" lvl="0" marL="0" rtl="0" algn="l">
              <a:spcBef>
                <a:spcPts val="1000"/>
              </a:spcBef>
              <a:spcAft>
                <a:spcPts val="0"/>
              </a:spcAft>
              <a:buNone/>
            </a:pPr>
            <a:r>
              <a:rPr b="1" lang="en" sz="1800"/>
              <a:t>Challenges:</a:t>
            </a:r>
            <a:endParaRPr b="1" sz="1800"/>
          </a:p>
          <a:p>
            <a:pPr indent="0" lvl="0" marL="0" rtl="0" algn="l">
              <a:spcBef>
                <a:spcPts val="1000"/>
              </a:spcBef>
              <a:spcAft>
                <a:spcPts val="0"/>
              </a:spcAft>
              <a:buNone/>
            </a:pPr>
            <a:r>
              <a:rPr lang="en" sz="1800"/>
              <a:t>Local Maximum: Can get stuck.</a:t>
            </a:r>
            <a:endParaRPr sz="1800"/>
          </a:p>
          <a:p>
            <a:pPr indent="0" lvl="0" marL="0" rtl="0" algn="l">
              <a:spcBef>
                <a:spcPts val="1000"/>
              </a:spcBef>
              <a:spcAft>
                <a:spcPts val="0"/>
              </a:spcAft>
              <a:buNone/>
            </a:pPr>
            <a:r>
              <a:rPr lang="en" sz="1800"/>
              <a:t>Plateau: No direction to move.</a:t>
            </a:r>
            <a:endParaRPr sz="1800"/>
          </a:p>
          <a:p>
            <a:pPr indent="0" lvl="0" marL="0" rtl="0" algn="l">
              <a:spcBef>
                <a:spcPts val="1000"/>
              </a:spcBef>
              <a:spcAft>
                <a:spcPts val="0"/>
              </a:spcAft>
              <a:buNone/>
            </a:pPr>
            <a:r>
              <a:rPr lang="en" sz="1800"/>
              <a:t>Ridges: Hard to navigate upward slopes.</a:t>
            </a:r>
            <a:endParaRPr sz="1800"/>
          </a:p>
          <a:p>
            <a:pPr indent="0" lvl="0" marL="0" rtl="0" algn="l">
              <a:spcBef>
                <a:spcPts val="1000"/>
              </a:spcBef>
              <a:spcAft>
                <a:spcPts val="1000"/>
              </a:spcAft>
              <a:buNone/>
            </a:pPr>
            <a:r>
              <a:t/>
            </a:r>
            <a:endParaRPr sz="1800"/>
          </a:p>
        </p:txBody>
      </p:sp>
      <p:pic>
        <p:nvPicPr>
          <p:cNvPr id="1465" name="Google Shape;1465;p101"/>
          <p:cNvPicPr preferRelativeResize="0"/>
          <p:nvPr/>
        </p:nvPicPr>
        <p:blipFill>
          <a:blip r:embed="rId3">
            <a:alphaModFix/>
          </a:blip>
          <a:stretch>
            <a:fillRect/>
          </a:stretch>
        </p:blipFill>
        <p:spPr>
          <a:xfrm>
            <a:off x="4928747" y="1447463"/>
            <a:ext cx="3954150" cy="1574275"/>
          </a:xfrm>
          <a:prstGeom prst="rect">
            <a:avLst/>
          </a:prstGeom>
          <a:noFill/>
          <a:ln>
            <a:noFill/>
          </a:ln>
        </p:spPr>
      </p:pic>
      <p:pic>
        <p:nvPicPr>
          <p:cNvPr id="1466" name="Google Shape;1466;p101"/>
          <p:cNvPicPr preferRelativeResize="0"/>
          <p:nvPr/>
        </p:nvPicPr>
        <p:blipFill rotWithShape="1">
          <a:blip r:embed="rId4">
            <a:alphaModFix/>
          </a:blip>
          <a:srcRect b="0" l="-2590" r="2590" t="0"/>
          <a:stretch/>
        </p:blipFill>
        <p:spPr>
          <a:xfrm>
            <a:off x="5228822" y="3109572"/>
            <a:ext cx="3540338" cy="1574275"/>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0" name="Shape 1470"/>
        <p:cNvGrpSpPr/>
        <p:nvPr/>
      </p:nvGrpSpPr>
      <p:grpSpPr>
        <a:xfrm>
          <a:off x="0" y="0"/>
          <a:ext cx="0" cy="0"/>
          <a:chOff x="0" y="0"/>
          <a:chExt cx="0" cy="0"/>
        </a:xfrm>
      </p:grpSpPr>
      <p:sp>
        <p:nvSpPr>
          <p:cNvPr id="1471" name="Google Shape;1471;p102"/>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Simulated Annealing</a:t>
            </a:r>
            <a:endParaRPr/>
          </a:p>
        </p:txBody>
      </p:sp>
      <p:sp>
        <p:nvSpPr>
          <p:cNvPr id="1472" name="Google Shape;1472;p102"/>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Definition:</a:t>
            </a:r>
            <a:r>
              <a:rPr lang="en"/>
              <a:t> Combines hill climbing with random moves to avoid getting stuck in local maxima by simulating the annealing process used in metallurgy.</a:t>
            </a:r>
            <a:endParaRPr/>
          </a:p>
          <a:p>
            <a:pPr indent="0" lvl="0" marL="0" rtl="0" algn="l">
              <a:spcBef>
                <a:spcPts val="1000"/>
              </a:spcBef>
              <a:spcAft>
                <a:spcPts val="0"/>
              </a:spcAft>
              <a:buNone/>
            </a:pPr>
            <a:r>
              <a:rPr b="1" lang="en"/>
              <a:t>Concept:</a:t>
            </a:r>
            <a:endParaRPr b="1"/>
          </a:p>
          <a:p>
            <a:pPr indent="0" lvl="0" marL="0" rtl="0" algn="l">
              <a:spcBef>
                <a:spcPts val="1000"/>
              </a:spcBef>
              <a:spcAft>
                <a:spcPts val="0"/>
              </a:spcAft>
              <a:buNone/>
            </a:pPr>
            <a:r>
              <a:rPr lang="en"/>
              <a:t>Starts with high "temperature" (more random moves).</a:t>
            </a:r>
            <a:endParaRPr/>
          </a:p>
          <a:p>
            <a:pPr indent="0" lvl="0" marL="0" rtl="0" algn="l">
              <a:spcBef>
                <a:spcPts val="1000"/>
              </a:spcBef>
              <a:spcAft>
                <a:spcPts val="0"/>
              </a:spcAft>
              <a:buNone/>
            </a:pPr>
            <a:r>
              <a:rPr lang="en"/>
              <a:t>Gradually reduces temperature to refine the search.</a:t>
            </a:r>
            <a:endParaRPr/>
          </a:p>
          <a:p>
            <a:pPr indent="0" lvl="0" marL="0" rtl="0" algn="l">
              <a:spcBef>
                <a:spcPts val="1000"/>
              </a:spcBef>
              <a:spcAft>
                <a:spcPts val="0"/>
              </a:spcAft>
              <a:buNone/>
            </a:pPr>
            <a:r>
              <a:rPr lang="en"/>
              <a:t>Accepts worse moves with a probability that decreases as temperature lowers.</a:t>
            </a:r>
            <a:endParaRPr/>
          </a:p>
          <a:p>
            <a:pPr indent="0" lvl="0" marL="0" rtl="0" algn="l">
              <a:spcBef>
                <a:spcPts val="1000"/>
              </a:spcBef>
              <a:spcAft>
                <a:spcPts val="0"/>
              </a:spcAft>
              <a:buNone/>
            </a:pPr>
            <a:r>
              <a:rPr b="1" lang="en"/>
              <a:t>Outcome: </a:t>
            </a:r>
            <a:r>
              <a:rPr lang="en"/>
              <a:t>If cooled slowly, it can find the global optimum.</a:t>
            </a:r>
            <a:endParaRPr/>
          </a:p>
          <a:p>
            <a:pPr indent="0" lvl="0" marL="0" rtl="0" algn="l">
              <a:spcBef>
                <a:spcPts val="1000"/>
              </a:spcBef>
              <a:spcAft>
                <a:spcPts val="1000"/>
              </a:spcAft>
              <a:buNone/>
            </a:pPr>
            <a:r>
              <a:rPr b="1" lang="en"/>
              <a:t>Applications:</a:t>
            </a:r>
            <a:r>
              <a:rPr lang="en"/>
              <a:t> Used in VLSI layout, factory scheduling, and large-scale optimization problems.</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6" name="Shape 1476"/>
        <p:cNvGrpSpPr/>
        <p:nvPr/>
      </p:nvGrpSpPr>
      <p:grpSpPr>
        <a:xfrm>
          <a:off x="0" y="0"/>
          <a:ext cx="0" cy="0"/>
          <a:chOff x="0" y="0"/>
          <a:chExt cx="0" cy="0"/>
        </a:xfrm>
      </p:grpSpPr>
      <p:pic>
        <p:nvPicPr>
          <p:cNvPr id="1477" name="Google Shape;1477;p103"/>
          <p:cNvPicPr preferRelativeResize="0"/>
          <p:nvPr/>
        </p:nvPicPr>
        <p:blipFill>
          <a:blip r:embed="rId3">
            <a:alphaModFix/>
          </a:blip>
          <a:stretch>
            <a:fillRect/>
          </a:stretch>
        </p:blipFill>
        <p:spPr>
          <a:xfrm>
            <a:off x="2058325" y="60850"/>
            <a:ext cx="4867289" cy="4838700"/>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1" name="Shape 1481"/>
        <p:cNvGrpSpPr/>
        <p:nvPr/>
      </p:nvGrpSpPr>
      <p:grpSpPr>
        <a:xfrm>
          <a:off x="0" y="0"/>
          <a:ext cx="0" cy="0"/>
          <a:chOff x="0" y="0"/>
          <a:chExt cx="0" cy="0"/>
        </a:xfrm>
      </p:grpSpPr>
      <p:sp>
        <p:nvSpPr>
          <p:cNvPr id="1482" name="Google Shape;1482;p104"/>
          <p:cNvSpPr txBox="1"/>
          <p:nvPr/>
        </p:nvSpPr>
        <p:spPr>
          <a:xfrm>
            <a:off x="640325" y="382800"/>
            <a:ext cx="7802400" cy="437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t>. Overview of the Vacuum Cleaner Problem:</a:t>
            </a:r>
            <a:endParaRPr b="1" sz="1100"/>
          </a:p>
          <a:p>
            <a:pPr indent="-298450" lvl="0" marL="457200" rtl="0" algn="l">
              <a:lnSpc>
                <a:spcPct val="115000"/>
              </a:lnSpc>
              <a:spcBef>
                <a:spcPts val="1200"/>
              </a:spcBef>
              <a:spcAft>
                <a:spcPts val="0"/>
              </a:spcAft>
              <a:buSzPts val="1100"/>
              <a:buChar char="●"/>
            </a:pPr>
            <a:r>
              <a:rPr b="1" lang="en" sz="1100"/>
              <a:t>Environment:</a:t>
            </a:r>
            <a:endParaRPr b="1" sz="1100"/>
          </a:p>
          <a:p>
            <a:pPr indent="-298450" lvl="1" marL="914400" rtl="0" algn="l">
              <a:lnSpc>
                <a:spcPct val="115000"/>
              </a:lnSpc>
              <a:spcBef>
                <a:spcPts val="0"/>
              </a:spcBef>
              <a:spcAft>
                <a:spcPts val="0"/>
              </a:spcAft>
              <a:buSzPts val="1100"/>
              <a:buChar char="○"/>
            </a:pPr>
            <a:r>
              <a:rPr lang="en" sz="1100"/>
              <a:t>Two rooms: Room A and Room B</a:t>
            </a:r>
            <a:endParaRPr sz="1100"/>
          </a:p>
          <a:p>
            <a:pPr indent="-298450" lvl="1" marL="914400" rtl="0" algn="l">
              <a:lnSpc>
                <a:spcPct val="115000"/>
              </a:lnSpc>
              <a:spcBef>
                <a:spcPts val="0"/>
              </a:spcBef>
              <a:spcAft>
                <a:spcPts val="0"/>
              </a:spcAft>
              <a:buSzPts val="1100"/>
              <a:buChar char="○"/>
            </a:pPr>
            <a:r>
              <a:rPr lang="en" sz="1100"/>
              <a:t>The agent (vacuum cleaner) knows its location and whether the room is dirty.</a:t>
            </a:r>
            <a:endParaRPr sz="1100"/>
          </a:p>
          <a:p>
            <a:pPr indent="-298450" lvl="0" marL="457200" rtl="0" algn="l">
              <a:lnSpc>
                <a:spcPct val="115000"/>
              </a:lnSpc>
              <a:spcBef>
                <a:spcPts val="0"/>
              </a:spcBef>
              <a:spcAft>
                <a:spcPts val="0"/>
              </a:spcAft>
              <a:buSzPts val="1100"/>
              <a:buChar char="●"/>
            </a:pPr>
            <a:r>
              <a:rPr b="1" lang="en" sz="1100"/>
              <a:t>Actions:</a:t>
            </a:r>
            <a:endParaRPr b="1" sz="1100"/>
          </a:p>
          <a:p>
            <a:pPr indent="-298450" lvl="1" marL="914400" rtl="0" algn="l">
              <a:lnSpc>
                <a:spcPct val="115000"/>
              </a:lnSpc>
              <a:spcBef>
                <a:spcPts val="0"/>
              </a:spcBef>
              <a:spcAft>
                <a:spcPts val="0"/>
              </a:spcAft>
              <a:buSzPts val="1100"/>
              <a:buChar char="○"/>
            </a:pPr>
            <a:r>
              <a:rPr lang="en" sz="1100"/>
              <a:t>Move Left, Move Right, Suck (Clean), and Idle.</a:t>
            </a:r>
            <a:endParaRPr sz="1100"/>
          </a:p>
          <a:p>
            <a:pPr indent="0" lvl="0" marL="0" rtl="0" algn="l">
              <a:lnSpc>
                <a:spcPct val="115000"/>
              </a:lnSpc>
              <a:spcBef>
                <a:spcPts val="1200"/>
              </a:spcBef>
              <a:spcAft>
                <a:spcPts val="0"/>
              </a:spcAft>
              <a:buNone/>
            </a:pPr>
            <a:r>
              <a:rPr b="1" lang="en" sz="1100"/>
              <a:t> Performance Measure:</a:t>
            </a:r>
            <a:endParaRPr b="1" sz="1100"/>
          </a:p>
          <a:p>
            <a:pPr indent="-298450" lvl="0" marL="457200" rtl="0" algn="l">
              <a:lnSpc>
                <a:spcPct val="115000"/>
              </a:lnSpc>
              <a:spcBef>
                <a:spcPts val="1200"/>
              </a:spcBef>
              <a:spcAft>
                <a:spcPts val="0"/>
              </a:spcAft>
              <a:buSzPts val="1100"/>
              <a:buChar char="●"/>
            </a:pPr>
            <a:r>
              <a:rPr b="1" lang="en" sz="1100"/>
              <a:t>Objective:</a:t>
            </a:r>
            <a:r>
              <a:rPr lang="en" sz="1100"/>
              <a:t> Maximize the number of clean rooms over a certain period.</a:t>
            </a:r>
            <a:endParaRPr sz="1100"/>
          </a:p>
          <a:p>
            <a:pPr indent="-298450" lvl="0" marL="457200" rtl="0" algn="l">
              <a:lnSpc>
                <a:spcPct val="115000"/>
              </a:lnSpc>
              <a:spcBef>
                <a:spcPts val="0"/>
              </a:spcBef>
              <a:spcAft>
                <a:spcPts val="0"/>
              </a:spcAft>
              <a:buSzPts val="1100"/>
              <a:buChar char="●"/>
            </a:pPr>
            <a:r>
              <a:rPr b="1" lang="en" sz="1100"/>
              <a:t>Costs:</a:t>
            </a:r>
            <a:endParaRPr b="1" sz="1100"/>
          </a:p>
          <a:p>
            <a:pPr indent="-298450" lvl="1" marL="914400" rtl="0" algn="l">
              <a:lnSpc>
                <a:spcPct val="115000"/>
              </a:lnSpc>
              <a:spcBef>
                <a:spcPts val="0"/>
              </a:spcBef>
              <a:spcAft>
                <a:spcPts val="0"/>
              </a:spcAft>
              <a:buSzPts val="1100"/>
              <a:buChar char="○"/>
            </a:pPr>
            <a:r>
              <a:rPr lang="en" sz="1100"/>
              <a:t>Energy consumption</a:t>
            </a:r>
            <a:endParaRPr sz="1100"/>
          </a:p>
          <a:p>
            <a:pPr indent="-298450" lvl="1" marL="914400" rtl="0" algn="l">
              <a:lnSpc>
                <a:spcPct val="115000"/>
              </a:lnSpc>
              <a:spcBef>
                <a:spcPts val="0"/>
              </a:spcBef>
              <a:spcAft>
                <a:spcPts val="0"/>
              </a:spcAft>
              <a:buSzPts val="1100"/>
              <a:buChar char="○"/>
            </a:pPr>
            <a:r>
              <a:rPr lang="en" sz="1100"/>
              <a:t>Noise created</a:t>
            </a:r>
            <a:endParaRPr sz="1100"/>
          </a:p>
          <a:p>
            <a:pPr indent="-298450" lvl="1" marL="914400" rtl="0" algn="l">
              <a:lnSpc>
                <a:spcPct val="115000"/>
              </a:lnSpc>
              <a:spcBef>
                <a:spcPts val="0"/>
              </a:spcBef>
              <a:spcAft>
                <a:spcPts val="0"/>
              </a:spcAft>
              <a:buSzPts val="1100"/>
              <a:buChar char="○"/>
            </a:pPr>
            <a:r>
              <a:rPr lang="en" sz="1100"/>
              <a:t>Wear and tear</a:t>
            </a:r>
            <a:endParaRPr sz="1100"/>
          </a:p>
          <a:p>
            <a:pPr indent="0" lvl="0" marL="0" rtl="0" algn="l">
              <a:lnSpc>
                <a:spcPct val="115000"/>
              </a:lnSpc>
              <a:spcBef>
                <a:spcPts val="1200"/>
              </a:spcBef>
              <a:spcAft>
                <a:spcPts val="0"/>
              </a:spcAft>
              <a:buNone/>
            </a:pPr>
            <a:r>
              <a:rPr b="1" lang="en" sz="1100"/>
              <a:t>Efficient Agent Design:</a:t>
            </a:r>
            <a:endParaRPr b="1" sz="1100"/>
          </a:p>
          <a:p>
            <a:pPr indent="-298450" lvl="0" marL="457200" rtl="0" algn="l">
              <a:lnSpc>
                <a:spcPct val="115000"/>
              </a:lnSpc>
              <a:spcBef>
                <a:spcPts val="1200"/>
              </a:spcBef>
              <a:spcAft>
                <a:spcPts val="0"/>
              </a:spcAft>
              <a:buSzPts val="1100"/>
              <a:buChar char="●"/>
            </a:pPr>
            <a:r>
              <a:rPr b="1" lang="en" sz="1100"/>
              <a:t>Challenges:</a:t>
            </a:r>
            <a:endParaRPr b="1" sz="1100"/>
          </a:p>
          <a:p>
            <a:pPr indent="-298450" lvl="1" marL="914400" rtl="0" algn="l">
              <a:lnSpc>
                <a:spcPct val="115000"/>
              </a:lnSpc>
              <a:spcBef>
                <a:spcPts val="0"/>
              </a:spcBef>
              <a:spcAft>
                <a:spcPts val="0"/>
              </a:spcAft>
              <a:buSzPts val="1100"/>
              <a:buChar char="○"/>
            </a:pPr>
            <a:r>
              <a:rPr lang="en" sz="1100"/>
              <a:t>Avoid redundant cleaning.</a:t>
            </a:r>
            <a:endParaRPr sz="1100"/>
          </a:p>
          <a:p>
            <a:pPr indent="-298450" lvl="1" marL="914400" rtl="0" algn="l">
              <a:lnSpc>
                <a:spcPct val="115000"/>
              </a:lnSpc>
              <a:spcBef>
                <a:spcPts val="0"/>
              </a:spcBef>
              <a:spcAft>
                <a:spcPts val="0"/>
              </a:spcAft>
              <a:buSzPts val="1100"/>
              <a:buChar char="○"/>
            </a:pPr>
            <a:r>
              <a:rPr lang="en" sz="1100"/>
              <a:t>Minimize unnecessary actions to reduce costs (time, power, noise, wear &amp; tear).</a:t>
            </a:r>
            <a:endParaRPr sz="1100"/>
          </a:p>
          <a:p>
            <a:pPr indent="-298450" lvl="0" marL="457200" rtl="0" algn="l">
              <a:lnSpc>
                <a:spcPct val="115000"/>
              </a:lnSpc>
              <a:spcBef>
                <a:spcPts val="0"/>
              </a:spcBef>
              <a:spcAft>
                <a:spcPts val="0"/>
              </a:spcAft>
              <a:buSzPts val="1100"/>
              <a:buChar char="●"/>
            </a:pPr>
            <a:r>
              <a:rPr b="1" lang="en" sz="1100"/>
              <a:t>Optimal Behavior:</a:t>
            </a:r>
            <a:endParaRPr b="1" sz="1100"/>
          </a:p>
          <a:p>
            <a:pPr indent="-298450" lvl="1" marL="914400" rtl="0" algn="l">
              <a:lnSpc>
                <a:spcPct val="115000"/>
              </a:lnSpc>
              <a:spcBef>
                <a:spcPts val="0"/>
              </a:spcBef>
              <a:spcAft>
                <a:spcPts val="0"/>
              </a:spcAft>
              <a:buSzPts val="1100"/>
              <a:buChar char="○"/>
            </a:pPr>
            <a:r>
              <a:rPr lang="en" sz="1100"/>
              <a:t>Track which squares are clean and dirty.</a:t>
            </a:r>
            <a:endParaRPr sz="1100"/>
          </a:p>
          <a:p>
            <a:pPr indent="-298450" lvl="1" marL="914400" rtl="0" algn="l">
              <a:lnSpc>
                <a:spcPct val="115000"/>
              </a:lnSpc>
              <a:spcBef>
                <a:spcPts val="0"/>
              </a:spcBef>
              <a:spcAft>
                <a:spcPts val="0"/>
              </a:spcAft>
              <a:buSzPts val="1100"/>
              <a:buChar char="○"/>
            </a:pPr>
            <a:r>
              <a:rPr lang="en" sz="1100"/>
              <a:t>Ideally visit each square only once to maximize efficiency.</a:t>
            </a:r>
            <a:endParaRPr sz="1100"/>
          </a:p>
          <a:p>
            <a:pPr indent="0" lvl="0" marL="0" rtl="0" algn="l">
              <a:spcBef>
                <a:spcPts val="1200"/>
              </a:spcBef>
              <a:spcAft>
                <a:spcPts val="0"/>
              </a:spcAft>
              <a:buNone/>
            </a:pPr>
            <a:r>
              <a:t/>
            </a:r>
            <a:endParaRPr>
              <a:solidFill>
                <a:schemeClr val="dk1"/>
              </a:solidFill>
              <a:latin typeface="Golos Text"/>
              <a:ea typeface="Golos Text"/>
              <a:cs typeface="Golos Text"/>
              <a:sym typeface="Golos Text"/>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6" name="Shape 1486"/>
        <p:cNvGrpSpPr/>
        <p:nvPr/>
      </p:nvGrpSpPr>
      <p:grpSpPr>
        <a:xfrm>
          <a:off x="0" y="0"/>
          <a:ext cx="0" cy="0"/>
          <a:chOff x="0" y="0"/>
          <a:chExt cx="0" cy="0"/>
        </a:xfrm>
      </p:grpSpPr>
      <p:pic>
        <p:nvPicPr>
          <p:cNvPr id="1487" name="Google Shape;1487;p105"/>
          <p:cNvPicPr preferRelativeResize="0"/>
          <p:nvPr/>
        </p:nvPicPr>
        <p:blipFill>
          <a:blip r:embed="rId3">
            <a:alphaModFix/>
          </a:blip>
          <a:stretch>
            <a:fillRect/>
          </a:stretch>
        </p:blipFill>
        <p:spPr>
          <a:xfrm>
            <a:off x="1447000" y="208075"/>
            <a:ext cx="5471350" cy="2951250"/>
          </a:xfrm>
          <a:prstGeom prst="rect">
            <a:avLst/>
          </a:prstGeom>
          <a:noFill/>
          <a:ln>
            <a:noFill/>
          </a:ln>
        </p:spPr>
      </p:pic>
      <p:pic>
        <p:nvPicPr>
          <p:cNvPr id="1488" name="Google Shape;1488;p105"/>
          <p:cNvPicPr preferRelativeResize="0"/>
          <p:nvPr/>
        </p:nvPicPr>
        <p:blipFill>
          <a:blip r:embed="rId4">
            <a:alphaModFix/>
          </a:blip>
          <a:stretch>
            <a:fillRect/>
          </a:stretch>
        </p:blipFill>
        <p:spPr>
          <a:xfrm>
            <a:off x="1808900" y="3269975"/>
            <a:ext cx="4991014" cy="1665451"/>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2" name="Shape 1492"/>
        <p:cNvGrpSpPr/>
        <p:nvPr/>
      </p:nvGrpSpPr>
      <p:grpSpPr>
        <a:xfrm>
          <a:off x="0" y="0"/>
          <a:ext cx="0" cy="0"/>
          <a:chOff x="0" y="0"/>
          <a:chExt cx="0" cy="0"/>
        </a:xfrm>
      </p:grpSpPr>
      <p:sp>
        <p:nvSpPr>
          <p:cNvPr id="1493" name="Google Shape;1493;p106"/>
          <p:cNvSpPr txBox="1"/>
          <p:nvPr/>
        </p:nvSpPr>
        <p:spPr>
          <a:xfrm>
            <a:off x="696000" y="424575"/>
            <a:ext cx="7544700" cy="4036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a:t>Introduction to Minimax Algorithm</a:t>
            </a:r>
            <a:endParaRPr b="1"/>
          </a:p>
          <a:p>
            <a:pPr indent="-304800" lvl="0" marL="457200" rtl="0" algn="l">
              <a:lnSpc>
                <a:spcPct val="150000"/>
              </a:lnSpc>
              <a:spcBef>
                <a:spcPts val="1200"/>
              </a:spcBef>
              <a:spcAft>
                <a:spcPts val="0"/>
              </a:spcAft>
              <a:buSzPts val="1200"/>
              <a:buChar char="●"/>
            </a:pPr>
            <a:r>
              <a:rPr b="1" lang="en" sz="1200"/>
              <a:t>What is Minimax?</a:t>
            </a:r>
            <a:endParaRPr b="1" sz="1200"/>
          </a:p>
          <a:p>
            <a:pPr indent="-304800" lvl="1" marL="914400" rtl="0" algn="l">
              <a:lnSpc>
                <a:spcPct val="150000"/>
              </a:lnSpc>
              <a:spcBef>
                <a:spcPts val="0"/>
              </a:spcBef>
              <a:spcAft>
                <a:spcPts val="0"/>
              </a:spcAft>
              <a:buSzPts val="1200"/>
              <a:buChar char="○"/>
            </a:pPr>
            <a:r>
              <a:rPr lang="en" sz="1200"/>
              <a:t>A decision rule used for minimizing the possible loss in a worst-case scenario.</a:t>
            </a:r>
            <a:endParaRPr sz="1200"/>
          </a:p>
          <a:p>
            <a:pPr indent="-304800" lvl="1" marL="914400" rtl="0" algn="l">
              <a:lnSpc>
                <a:spcPct val="150000"/>
              </a:lnSpc>
              <a:spcBef>
                <a:spcPts val="0"/>
              </a:spcBef>
              <a:spcAft>
                <a:spcPts val="0"/>
              </a:spcAft>
              <a:buSzPts val="1200"/>
              <a:buChar char="○"/>
            </a:pPr>
            <a:r>
              <a:rPr lang="en" sz="1200"/>
              <a:t>Applied in two-player zero-sum games, where one player's gain is another's loss.</a:t>
            </a:r>
            <a:endParaRPr sz="1200"/>
          </a:p>
          <a:p>
            <a:pPr indent="-304800" lvl="0" marL="457200" rtl="0" algn="l">
              <a:lnSpc>
                <a:spcPct val="150000"/>
              </a:lnSpc>
              <a:spcBef>
                <a:spcPts val="0"/>
              </a:spcBef>
              <a:spcAft>
                <a:spcPts val="0"/>
              </a:spcAft>
              <a:buSzPts val="1200"/>
              <a:buChar char="●"/>
            </a:pPr>
            <a:r>
              <a:rPr b="1" lang="en" sz="1200"/>
              <a:t>Game Representation:</a:t>
            </a:r>
            <a:endParaRPr b="1" sz="1200"/>
          </a:p>
          <a:p>
            <a:pPr indent="-304800" lvl="1" marL="914400" rtl="0" algn="l">
              <a:lnSpc>
                <a:spcPct val="150000"/>
              </a:lnSpc>
              <a:spcBef>
                <a:spcPts val="0"/>
              </a:spcBef>
              <a:spcAft>
                <a:spcPts val="0"/>
              </a:spcAft>
              <a:buSzPts val="1200"/>
              <a:buChar char="○"/>
            </a:pPr>
            <a:r>
              <a:rPr b="1" lang="en" sz="1200"/>
              <a:t>Game Tree:</a:t>
            </a:r>
            <a:r>
              <a:rPr lang="en" sz="1200"/>
              <a:t> A tree where nodes represent game states, edges represent possible moves.</a:t>
            </a:r>
            <a:endParaRPr sz="1200"/>
          </a:p>
          <a:p>
            <a:pPr indent="-304800" lvl="1" marL="914400" rtl="0" algn="l">
              <a:lnSpc>
                <a:spcPct val="150000"/>
              </a:lnSpc>
              <a:spcBef>
                <a:spcPts val="0"/>
              </a:spcBef>
              <a:spcAft>
                <a:spcPts val="0"/>
              </a:spcAft>
              <a:buSzPts val="1200"/>
              <a:buChar char="○"/>
            </a:pPr>
            <a:r>
              <a:rPr b="1" lang="en" sz="1200"/>
              <a:t>Minimax Strategy:</a:t>
            </a:r>
            <a:r>
              <a:rPr lang="en" sz="1200"/>
              <a:t> Each player aims to maximize their minimum gain or minimize the opponent's maximum gain.</a:t>
            </a:r>
            <a:endParaRPr sz="1200"/>
          </a:p>
          <a:p>
            <a:pPr indent="-304800" lvl="0" marL="457200" rtl="0" algn="l">
              <a:lnSpc>
                <a:spcPct val="150000"/>
              </a:lnSpc>
              <a:spcBef>
                <a:spcPts val="0"/>
              </a:spcBef>
              <a:spcAft>
                <a:spcPts val="0"/>
              </a:spcAft>
              <a:buSzPts val="1200"/>
              <a:buChar char="●"/>
            </a:pPr>
            <a:r>
              <a:rPr b="1" lang="en" sz="1200"/>
              <a:t>Basic Example:</a:t>
            </a:r>
            <a:endParaRPr b="1" sz="1200"/>
          </a:p>
          <a:p>
            <a:pPr indent="-304800" lvl="1" marL="914400" rtl="0" algn="l">
              <a:lnSpc>
                <a:spcPct val="150000"/>
              </a:lnSpc>
              <a:spcBef>
                <a:spcPts val="0"/>
              </a:spcBef>
              <a:spcAft>
                <a:spcPts val="0"/>
              </a:spcAft>
              <a:buSzPts val="1200"/>
              <a:buChar char="○"/>
            </a:pPr>
            <a:r>
              <a:rPr lang="en" sz="1200"/>
              <a:t>Two players, Max (tries to maximize score) and Min (tries to minimize score).</a:t>
            </a:r>
            <a:endParaRPr sz="1200"/>
          </a:p>
          <a:p>
            <a:pPr indent="-304800" lvl="1" marL="914400" rtl="0" algn="l">
              <a:lnSpc>
                <a:spcPct val="150000"/>
              </a:lnSpc>
              <a:spcBef>
                <a:spcPts val="0"/>
              </a:spcBef>
              <a:spcAft>
                <a:spcPts val="0"/>
              </a:spcAft>
              <a:buSzPts val="1200"/>
              <a:buChar char="○"/>
            </a:pPr>
            <a:r>
              <a:rPr lang="en" sz="1200"/>
              <a:t>Example of a simple game tree illustrating possible moves and outcomes.</a:t>
            </a:r>
            <a:endParaRPr sz="1200"/>
          </a:p>
          <a:p>
            <a:pPr indent="0" lvl="0" marL="0" rtl="0" algn="l">
              <a:spcBef>
                <a:spcPts val="1200"/>
              </a:spcBef>
              <a:spcAft>
                <a:spcPts val="0"/>
              </a:spcAft>
              <a:buNone/>
            </a:pPr>
            <a:r>
              <a:t/>
            </a:r>
            <a:endParaRPr>
              <a:solidFill>
                <a:schemeClr val="dk1"/>
              </a:solidFill>
              <a:latin typeface="Golos Text"/>
              <a:ea typeface="Golos Text"/>
              <a:cs typeface="Golos Text"/>
              <a:sym typeface="Golos Text"/>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7" name="Shape 1497"/>
        <p:cNvGrpSpPr/>
        <p:nvPr/>
      </p:nvGrpSpPr>
      <p:grpSpPr>
        <a:xfrm>
          <a:off x="0" y="0"/>
          <a:ext cx="0" cy="0"/>
          <a:chOff x="0" y="0"/>
          <a:chExt cx="0" cy="0"/>
        </a:xfrm>
      </p:grpSpPr>
      <p:pic>
        <p:nvPicPr>
          <p:cNvPr id="1498" name="Google Shape;1498;p107"/>
          <p:cNvPicPr preferRelativeResize="0"/>
          <p:nvPr/>
        </p:nvPicPr>
        <p:blipFill>
          <a:blip r:embed="rId3">
            <a:alphaModFix/>
          </a:blip>
          <a:stretch>
            <a:fillRect/>
          </a:stretch>
        </p:blipFill>
        <p:spPr>
          <a:xfrm>
            <a:off x="854663" y="152400"/>
            <a:ext cx="7561035" cy="48387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7"/>
          <p:cNvSpPr txBox="1"/>
          <p:nvPr/>
        </p:nvSpPr>
        <p:spPr>
          <a:xfrm>
            <a:off x="0" y="1296625"/>
            <a:ext cx="9144000" cy="3246300"/>
          </a:xfrm>
          <a:prstGeom prst="rect">
            <a:avLst/>
          </a:prstGeom>
          <a:noFill/>
          <a:ln>
            <a:noFill/>
          </a:ln>
        </p:spPr>
        <p:txBody>
          <a:bodyPr anchorCtr="0" anchor="t" bIns="91425" lIns="91425" spcFirstLastPara="1" rIns="91425" wrap="square" tIns="91425">
            <a:spAutoFit/>
          </a:bodyPr>
          <a:lstStyle/>
          <a:p>
            <a:pPr indent="-228600" lvl="0" marL="457200" rtl="0" algn="l">
              <a:lnSpc>
                <a:spcPct val="115000"/>
              </a:lnSpc>
              <a:spcBef>
                <a:spcPts val="1200"/>
              </a:spcBef>
              <a:spcAft>
                <a:spcPts val="0"/>
              </a:spcAft>
              <a:buNone/>
            </a:pPr>
            <a:r>
              <a:rPr lang="en">
                <a:latin typeface="Golos Text"/>
                <a:ea typeface="Golos Text"/>
                <a:cs typeface="Golos Text"/>
                <a:sym typeface="Golos Text"/>
              </a:rPr>
              <a:t>Proposed by Alan Turing in 1950.</a:t>
            </a:r>
            <a:endParaRPr>
              <a:latin typeface="Golos Text"/>
              <a:ea typeface="Golos Text"/>
              <a:cs typeface="Golos Text"/>
              <a:sym typeface="Golos Text"/>
            </a:endParaRPr>
          </a:p>
          <a:p>
            <a:pPr indent="-228600" lvl="0" marL="457200" rtl="0" algn="l">
              <a:lnSpc>
                <a:spcPct val="115000"/>
              </a:lnSpc>
              <a:spcBef>
                <a:spcPts val="1200"/>
              </a:spcBef>
              <a:spcAft>
                <a:spcPts val="0"/>
              </a:spcAft>
              <a:buNone/>
            </a:pPr>
            <a:r>
              <a:rPr lang="en">
                <a:latin typeface="Golos Text"/>
                <a:ea typeface="Golos Text"/>
                <a:cs typeface="Golos Text"/>
                <a:sym typeface="Golos Text"/>
              </a:rPr>
              <a:t>A machine passes if it can mimic human responses indistinguishably.</a:t>
            </a:r>
            <a:endParaRPr>
              <a:latin typeface="Golos Text"/>
              <a:ea typeface="Golos Text"/>
              <a:cs typeface="Golos Text"/>
              <a:sym typeface="Golos Text"/>
            </a:endParaRPr>
          </a:p>
          <a:p>
            <a:pPr indent="-228600" lvl="0" marL="457200" rtl="0" algn="l">
              <a:lnSpc>
                <a:spcPct val="115000"/>
              </a:lnSpc>
              <a:spcBef>
                <a:spcPts val="1200"/>
              </a:spcBef>
              <a:spcAft>
                <a:spcPts val="0"/>
              </a:spcAft>
              <a:buNone/>
            </a:pPr>
            <a:r>
              <a:rPr b="1" lang="en">
                <a:latin typeface="Golos Text"/>
                <a:ea typeface="Golos Text"/>
                <a:cs typeface="Golos Text"/>
                <a:sym typeface="Golos Text"/>
              </a:rPr>
              <a:t>Key Capabilities</a:t>
            </a:r>
            <a:r>
              <a:rPr lang="en">
                <a:latin typeface="Golos Text"/>
                <a:ea typeface="Golos Text"/>
                <a:cs typeface="Golos Text"/>
                <a:sym typeface="Golos Text"/>
              </a:rPr>
              <a:t>:</a:t>
            </a:r>
            <a:endParaRPr>
              <a:latin typeface="Golos Text"/>
              <a:ea typeface="Golos Text"/>
              <a:cs typeface="Golos Text"/>
              <a:sym typeface="Golos Text"/>
            </a:endParaRPr>
          </a:p>
          <a:p>
            <a:pPr indent="-317500" lvl="0" marL="457200" rtl="0" algn="l">
              <a:lnSpc>
                <a:spcPct val="115000"/>
              </a:lnSpc>
              <a:spcBef>
                <a:spcPts val="1200"/>
              </a:spcBef>
              <a:spcAft>
                <a:spcPts val="0"/>
              </a:spcAft>
              <a:buSzPts val="1400"/>
              <a:buFont typeface="Golos Text"/>
              <a:buChar char="●"/>
            </a:pPr>
            <a:r>
              <a:rPr lang="en">
                <a:latin typeface="Golos Text"/>
                <a:ea typeface="Golos Text"/>
                <a:cs typeface="Golos Text"/>
                <a:sym typeface="Golos Text"/>
              </a:rPr>
              <a:t>Natural Language Processing.</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Font typeface="Golos Text"/>
              <a:buChar char="●"/>
            </a:pPr>
            <a:r>
              <a:rPr lang="en">
                <a:latin typeface="Golos Text"/>
                <a:ea typeface="Golos Text"/>
                <a:cs typeface="Golos Text"/>
                <a:sym typeface="Golos Text"/>
              </a:rPr>
              <a:t>Knowledge Representation.</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Font typeface="Golos Text"/>
              <a:buChar char="●"/>
            </a:pPr>
            <a:r>
              <a:rPr lang="en">
                <a:latin typeface="Golos Text"/>
                <a:ea typeface="Golos Text"/>
                <a:cs typeface="Golos Text"/>
                <a:sym typeface="Golos Text"/>
              </a:rPr>
              <a:t>Automated Reasoning.</a:t>
            </a:r>
            <a:endParaRPr>
              <a:latin typeface="Golos Text"/>
              <a:ea typeface="Golos Text"/>
              <a:cs typeface="Golos Text"/>
              <a:sym typeface="Golos Text"/>
            </a:endParaRPr>
          </a:p>
          <a:p>
            <a:pPr indent="-317500" lvl="0" marL="457200" rtl="0" algn="l">
              <a:lnSpc>
                <a:spcPct val="115000"/>
              </a:lnSpc>
              <a:spcBef>
                <a:spcPts val="0"/>
              </a:spcBef>
              <a:spcAft>
                <a:spcPts val="0"/>
              </a:spcAft>
              <a:buSzPts val="1400"/>
              <a:buFont typeface="Golos Text"/>
              <a:buChar char="●"/>
            </a:pPr>
            <a:r>
              <a:rPr lang="en">
                <a:latin typeface="Golos Text"/>
                <a:ea typeface="Golos Text"/>
                <a:cs typeface="Golos Text"/>
                <a:sym typeface="Golos Text"/>
              </a:rPr>
              <a:t>Machine Learning.</a:t>
            </a:r>
            <a:endParaRPr>
              <a:latin typeface="Golos Text"/>
              <a:ea typeface="Golos Text"/>
              <a:cs typeface="Golos Text"/>
              <a:sym typeface="Golos Text"/>
            </a:endParaRPr>
          </a:p>
          <a:p>
            <a:pPr indent="0" lvl="0" marL="0" rtl="0" algn="l">
              <a:lnSpc>
                <a:spcPct val="115000"/>
              </a:lnSpc>
              <a:spcBef>
                <a:spcPts val="1200"/>
              </a:spcBef>
              <a:spcAft>
                <a:spcPts val="0"/>
              </a:spcAft>
              <a:buNone/>
            </a:pPr>
            <a:r>
              <a:rPr b="1" lang="en">
                <a:latin typeface="Golos Text"/>
                <a:ea typeface="Golos Text"/>
                <a:cs typeface="Golos Text"/>
                <a:sym typeface="Golos Text"/>
              </a:rPr>
              <a:t>  </a:t>
            </a:r>
            <a:endParaRPr b="1">
              <a:latin typeface="Golos Text"/>
              <a:ea typeface="Golos Text"/>
              <a:cs typeface="Golos Text"/>
              <a:sym typeface="Golos Text"/>
            </a:endParaRPr>
          </a:p>
          <a:p>
            <a:pPr indent="0" lvl="0" marL="0" rtl="0" algn="l">
              <a:lnSpc>
                <a:spcPct val="115000"/>
              </a:lnSpc>
              <a:spcBef>
                <a:spcPts val="0"/>
              </a:spcBef>
              <a:spcAft>
                <a:spcPts val="0"/>
              </a:spcAft>
              <a:buNone/>
            </a:pPr>
            <a:r>
              <a:rPr b="1" lang="en">
                <a:latin typeface="Golos Text"/>
                <a:ea typeface="Golos Text"/>
                <a:cs typeface="Golos Text"/>
                <a:sym typeface="Golos Text"/>
              </a:rPr>
              <a:t>   Total Turing Test</a:t>
            </a:r>
            <a:r>
              <a:rPr lang="en">
                <a:latin typeface="Golos Text"/>
                <a:ea typeface="Golos Text"/>
                <a:cs typeface="Golos Text"/>
                <a:sym typeface="Golos Text"/>
              </a:rPr>
              <a:t>: Includes physical interaction </a:t>
            </a:r>
            <a:endParaRPr>
              <a:latin typeface="Golos Text"/>
              <a:ea typeface="Golos Text"/>
              <a:cs typeface="Golos Text"/>
              <a:sym typeface="Golos Text"/>
            </a:endParaRPr>
          </a:p>
          <a:p>
            <a:pPr indent="0" lvl="0" marL="0" rtl="0" algn="l">
              <a:lnSpc>
                <a:spcPct val="115000"/>
              </a:lnSpc>
              <a:spcBef>
                <a:spcPts val="0"/>
              </a:spcBef>
              <a:spcAft>
                <a:spcPts val="0"/>
              </a:spcAft>
              <a:buNone/>
            </a:pPr>
            <a:r>
              <a:rPr lang="en">
                <a:latin typeface="Golos Text"/>
                <a:ea typeface="Golos Text"/>
                <a:cs typeface="Golos Text"/>
                <a:sym typeface="Golos Text"/>
              </a:rPr>
              <a:t>   (computer vision, robotics).</a:t>
            </a:r>
            <a:endParaRPr b="1">
              <a:latin typeface="Golos Text"/>
              <a:ea typeface="Golos Text"/>
              <a:cs typeface="Golos Text"/>
              <a:sym typeface="Golos Text"/>
            </a:endParaRPr>
          </a:p>
        </p:txBody>
      </p:sp>
      <p:sp>
        <p:nvSpPr>
          <p:cNvPr id="462" name="Google Shape;462;p27"/>
          <p:cNvSpPr txBox="1"/>
          <p:nvPr/>
        </p:nvSpPr>
        <p:spPr>
          <a:xfrm>
            <a:off x="126625" y="18842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Golos Text Medium"/>
                <a:ea typeface="Golos Text Medium"/>
                <a:cs typeface="Golos Text Medium"/>
                <a:sym typeface="Golos Text Medium"/>
              </a:rPr>
              <a:t>Approaches to AI</a:t>
            </a:r>
            <a:endParaRPr sz="2400">
              <a:latin typeface="Golos Text Medium"/>
              <a:ea typeface="Golos Text Medium"/>
              <a:cs typeface="Golos Text Medium"/>
              <a:sym typeface="Golos Text Medium"/>
            </a:endParaRPr>
          </a:p>
        </p:txBody>
      </p:sp>
      <p:sp>
        <p:nvSpPr>
          <p:cNvPr id="463" name="Google Shape;463;p27"/>
          <p:cNvSpPr txBox="1"/>
          <p:nvPr/>
        </p:nvSpPr>
        <p:spPr>
          <a:xfrm>
            <a:off x="131475" y="742525"/>
            <a:ext cx="6818700" cy="55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2400">
                <a:latin typeface="Golos Text Medium"/>
                <a:ea typeface="Golos Text Medium"/>
                <a:cs typeface="Golos Text Medium"/>
                <a:sym typeface="Golos Text Medium"/>
              </a:rPr>
              <a:t>Acting Humanly: The Turing Test</a:t>
            </a:r>
            <a:endParaRPr sz="2400">
              <a:latin typeface="Golos Text Medium"/>
              <a:ea typeface="Golos Text Medium"/>
              <a:cs typeface="Golos Text Medium"/>
              <a:sym typeface="Golos Text Medium"/>
            </a:endParaRPr>
          </a:p>
        </p:txBody>
      </p:sp>
      <p:pic>
        <p:nvPicPr>
          <p:cNvPr id="464" name="Google Shape;464;p27"/>
          <p:cNvPicPr preferRelativeResize="0"/>
          <p:nvPr/>
        </p:nvPicPr>
        <p:blipFill>
          <a:blip r:embed="rId3">
            <a:alphaModFix/>
          </a:blip>
          <a:stretch>
            <a:fillRect/>
          </a:stretch>
        </p:blipFill>
        <p:spPr>
          <a:xfrm>
            <a:off x="5824775" y="2387275"/>
            <a:ext cx="3164524" cy="2373400"/>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2" name="Shape 1502"/>
        <p:cNvGrpSpPr/>
        <p:nvPr/>
      </p:nvGrpSpPr>
      <p:grpSpPr>
        <a:xfrm>
          <a:off x="0" y="0"/>
          <a:ext cx="0" cy="0"/>
          <a:chOff x="0" y="0"/>
          <a:chExt cx="0" cy="0"/>
        </a:xfrm>
      </p:grpSpPr>
      <p:sp>
        <p:nvSpPr>
          <p:cNvPr id="1503" name="Google Shape;1503;p108"/>
          <p:cNvSpPr txBox="1"/>
          <p:nvPr/>
        </p:nvSpPr>
        <p:spPr>
          <a:xfrm>
            <a:off x="696000" y="424575"/>
            <a:ext cx="7544700" cy="4036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a:t>Working of Minimax Algorithm</a:t>
            </a:r>
            <a:endParaRPr sz="1200"/>
          </a:p>
          <a:p>
            <a:pPr indent="-304800" lvl="0" marL="457200" rtl="0" algn="l">
              <a:lnSpc>
                <a:spcPct val="150000"/>
              </a:lnSpc>
              <a:spcBef>
                <a:spcPts val="1200"/>
              </a:spcBef>
              <a:spcAft>
                <a:spcPts val="0"/>
              </a:spcAft>
              <a:buSzPts val="1200"/>
              <a:buChar char="●"/>
            </a:pPr>
            <a:r>
              <a:rPr b="1" lang="en" sz="1200"/>
              <a:t>Step-by-Step Process:</a:t>
            </a:r>
            <a:endParaRPr b="1" sz="1200"/>
          </a:p>
          <a:p>
            <a:pPr indent="-304800" lvl="1" marL="914400" rtl="0" algn="l">
              <a:lnSpc>
                <a:spcPct val="150000"/>
              </a:lnSpc>
              <a:spcBef>
                <a:spcPts val="0"/>
              </a:spcBef>
              <a:spcAft>
                <a:spcPts val="0"/>
              </a:spcAft>
              <a:buSzPts val="1200"/>
              <a:buChar char="○"/>
            </a:pPr>
            <a:r>
              <a:rPr b="1" lang="en" sz="1200"/>
              <a:t>Construct the Game Tree:</a:t>
            </a:r>
            <a:r>
              <a:rPr lang="en" sz="1200"/>
              <a:t> Start from the initial state, expand possible moves.</a:t>
            </a:r>
            <a:endParaRPr sz="1200"/>
          </a:p>
          <a:p>
            <a:pPr indent="-304800" lvl="1" marL="914400" rtl="0" algn="l">
              <a:lnSpc>
                <a:spcPct val="150000"/>
              </a:lnSpc>
              <a:spcBef>
                <a:spcPts val="0"/>
              </a:spcBef>
              <a:spcAft>
                <a:spcPts val="0"/>
              </a:spcAft>
              <a:buSzPts val="1200"/>
              <a:buChar char="○"/>
            </a:pPr>
            <a:r>
              <a:rPr b="1" lang="en" sz="1200"/>
              <a:t>Assign Utility Values:</a:t>
            </a:r>
            <a:r>
              <a:rPr lang="en" sz="1200"/>
              <a:t> Evaluate and assign utility values to terminal nodes (leaves).</a:t>
            </a:r>
            <a:endParaRPr sz="1200"/>
          </a:p>
          <a:p>
            <a:pPr indent="-304800" lvl="1" marL="914400" rtl="0" algn="l">
              <a:lnSpc>
                <a:spcPct val="150000"/>
              </a:lnSpc>
              <a:spcBef>
                <a:spcPts val="0"/>
              </a:spcBef>
              <a:spcAft>
                <a:spcPts val="0"/>
              </a:spcAft>
              <a:buSzPts val="1200"/>
              <a:buChar char="○"/>
            </a:pPr>
            <a:r>
              <a:rPr b="1" lang="en" sz="1200"/>
              <a:t>Backpropagate Values:</a:t>
            </a:r>
            <a:endParaRPr b="1" sz="1200"/>
          </a:p>
          <a:p>
            <a:pPr indent="-304800" lvl="2" marL="1371600" rtl="0" algn="l">
              <a:lnSpc>
                <a:spcPct val="150000"/>
              </a:lnSpc>
              <a:spcBef>
                <a:spcPts val="0"/>
              </a:spcBef>
              <a:spcAft>
                <a:spcPts val="0"/>
              </a:spcAft>
              <a:buSzPts val="1200"/>
              <a:buChar char="■"/>
            </a:pPr>
            <a:r>
              <a:rPr b="1" lang="en" sz="1200"/>
              <a:t>Max’s Turn:</a:t>
            </a:r>
            <a:r>
              <a:rPr lang="en" sz="1200"/>
              <a:t> Choose the maximum value from the child nodes.</a:t>
            </a:r>
            <a:endParaRPr sz="1200"/>
          </a:p>
          <a:p>
            <a:pPr indent="-304800" lvl="2" marL="1371600" rtl="0" algn="l">
              <a:lnSpc>
                <a:spcPct val="150000"/>
              </a:lnSpc>
              <a:spcBef>
                <a:spcPts val="0"/>
              </a:spcBef>
              <a:spcAft>
                <a:spcPts val="0"/>
              </a:spcAft>
              <a:buSzPts val="1200"/>
              <a:buChar char="■"/>
            </a:pPr>
            <a:r>
              <a:rPr b="1" lang="en" sz="1200"/>
              <a:t>Min’s Turn:</a:t>
            </a:r>
            <a:r>
              <a:rPr lang="en" sz="1200"/>
              <a:t> Choose the minimum value from the child nodes.</a:t>
            </a:r>
            <a:endParaRPr sz="1200"/>
          </a:p>
          <a:p>
            <a:pPr indent="-304800" lvl="0" marL="457200" rtl="0" algn="l">
              <a:lnSpc>
                <a:spcPct val="150000"/>
              </a:lnSpc>
              <a:spcBef>
                <a:spcPts val="0"/>
              </a:spcBef>
              <a:spcAft>
                <a:spcPts val="0"/>
              </a:spcAft>
              <a:buSzPts val="1200"/>
              <a:buChar char="●"/>
            </a:pPr>
            <a:r>
              <a:rPr b="1" lang="en" sz="1200"/>
              <a:t>Key Concepts:</a:t>
            </a:r>
            <a:endParaRPr b="1" sz="1200"/>
          </a:p>
          <a:p>
            <a:pPr indent="-304800" lvl="1" marL="914400" rtl="0" algn="l">
              <a:lnSpc>
                <a:spcPct val="150000"/>
              </a:lnSpc>
              <a:spcBef>
                <a:spcPts val="0"/>
              </a:spcBef>
              <a:spcAft>
                <a:spcPts val="0"/>
              </a:spcAft>
              <a:buSzPts val="1200"/>
              <a:buChar char="○"/>
            </a:pPr>
            <a:r>
              <a:rPr b="1" lang="en" sz="1200"/>
              <a:t>Optimal Moves:</a:t>
            </a:r>
            <a:r>
              <a:rPr lang="en" sz="1200"/>
              <a:t> Minimax ensures that the move made is optimal for both players.</a:t>
            </a:r>
            <a:endParaRPr sz="1200"/>
          </a:p>
          <a:p>
            <a:pPr indent="-304800" lvl="1" marL="914400" rtl="0" algn="l">
              <a:lnSpc>
                <a:spcPct val="150000"/>
              </a:lnSpc>
              <a:spcBef>
                <a:spcPts val="0"/>
              </a:spcBef>
              <a:spcAft>
                <a:spcPts val="0"/>
              </a:spcAft>
              <a:buSzPts val="1200"/>
              <a:buChar char="○"/>
            </a:pPr>
            <a:r>
              <a:rPr b="1" lang="en" sz="1200"/>
              <a:t>Time Complexity:</a:t>
            </a:r>
            <a:r>
              <a:rPr lang="en" sz="1200"/>
              <a:t> O(b^m), where b is the branching factor and m is the depth of the game tree.</a:t>
            </a:r>
            <a:endParaRPr sz="1200"/>
          </a:p>
          <a:p>
            <a:pPr indent="-304800" lvl="1" marL="914400" rtl="0" algn="l">
              <a:lnSpc>
                <a:spcPct val="150000"/>
              </a:lnSpc>
              <a:spcBef>
                <a:spcPts val="0"/>
              </a:spcBef>
              <a:spcAft>
                <a:spcPts val="0"/>
              </a:spcAft>
              <a:buSzPts val="1200"/>
              <a:buChar char="○"/>
            </a:pPr>
            <a:r>
              <a:rPr b="1" lang="en" sz="1200"/>
              <a:t>Limitations:</a:t>
            </a:r>
            <a:r>
              <a:rPr lang="en" sz="1200"/>
              <a:t> Computationally expensive for large trees.</a:t>
            </a:r>
            <a:endParaRPr sz="1200"/>
          </a:p>
          <a:p>
            <a:pPr indent="0" lvl="0" marL="0" rtl="0" algn="l">
              <a:spcBef>
                <a:spcPts val="1200"/>
              </a:spcBef>
              <a:spcAft>
                <a:spcPts val="0"/>
              </a:spcAft>
              <a:buNone/>
            </a:pPr>
            <a:r>
              <a:t/>
            </a:r>
            <a:endParaRPr b="1"/>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 name="Shape 1507"/>
        <p:cNvGrpSpPr/>
        <p:nvPr/>
      </p:nvGrpSpPr>
      <p:grpSpPr>
        <a:xfrm>
          <a:off x="0" y="0"/>
          <a:ext cx="0" cy="0"/>
          <a:chOff x="0" y="0"/>
          <a:chExt cx="0" cy="0"/>
        </a:xfrm>
      </p:grpSpPr>
      <p:pic>
        <p:nvPicPr>
          <p:cNvPr id="1508" name="Google Shape;1508;p109"/>
          <p:cNvPicPr preferRelativeResize="0"/>
          <p:nvPr/>
        </p:nvPicPr>
        <p:blipFill>
          <a:blip r:embed="rId3">
            <a:alphaModFix/>
          </a:blip>
          <a:stretch>
            <a:fillRect/>
          </a:stretch>
        </p:blipFill>
        <p:spPr>
          <a:xfrm>
            <a:off x="1580450" y="198938"/>
            <a:ext cx="5158825" cy="4745625"/>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2" name="Shape 1512"/>
        <p:cNvGrpSpPr/>
        <p:nvPr/>
      </p:nvGrpSpPr>
      <p:grpSpPr>
        <a:xfrm>
          <a:off x="0" y="0"/>
          <a:ext cx="0" cy="0"/>
          <a:chOff x="0" y="0"/>
          <a:chExt cx="0" cy="0"/>
        </a:xfrm>
      </p:grpSpPr>
      <p:pic>
        <p:nvPicPr>
          <p:cNvPr id="1513" name="Google Shape;1513;p110"/>
          <p:cNvPicPr preferRelativeResize="0"/>
          <p:nvPr/>
        </p:nvPicPr>
        <p:blipFill>
          <a:blip r:embed="rId3">
            <a:alphaModFix/>
          </a:blip>
          <a:stretch>
            <a:fillRect/>
          </a:stretch>
        </p:blipFill>
        <p:spPr>
          <a:xfrm>
            <a:off x="966725" y="110625"/>
            <a:ext cx="6908378" cy="4838700"/>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7" name="Shape 1517"/>
        <p:cNvGrpSpPr/>
        <p:nvPr/>
      </p:nvGrpSpPr>
      <p:grpSpPr>
        <a:xfrm>
          <a:off x="0" y="0"/>
          <a:ext cx="0" cy="0"/>
          <a:chOff x="0" y="0"/>
          <a:chExt cx="0" cy="0"/>
        </a:xfrm>
      </p:grpSpPr>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1" name="Shape 1521"/>
        <p:cNvGrpSpPr/>
        <p:nvPr/>
      </p:nvGrpSpPr>
      <p:grpSpPr>
        <a:xfrm>
          <a:off x="0" y="0"/>
          <a:ext cx="0" cy="0"/>
          <a:chOff x="0" y="0"/>
          <a:chExt cx="0" cy="0"/>
        </a:xfrm>
      </p:grpSpPr>
      <p:sp>
        <p:nvSpPr>
          <p:cNvPr id="1522" name="Google Shape;1522;p112"/>
          <p:cNvSpPr txBox="1"/>
          <p:nvPr/>
        </p:nvSpPr>
        <p:spPr>
          <a:xfrm>
            <a:off x="494175" y="299275"/>
            <a:ext cx="8011200" cy="4649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a:t>Introduction to Alpha-Beta Pruning</a:t>
            </a:r>
            <a:endParaRPr b="1"/>
          </a:p>
          <a:p>
            <a:pPr indent="-304800" lvl="0" marL="457200" rtl="0" algn="l">
              <a:lnSpc>
                <a:spcPct val="150000"/>
              </a:lnSpc>
              <a:spcBef>
                <a:spcPts val="1200"/>
              </a:spcBef>
              <a:spcAft>
                <a:spcPts val="0"/>
              </a:spcAft>
              <a:buSzPts val="1200"/>
              <a:buChar char="●"/>
            </a:pPr>
            <a:r>
              <a:rPr b="1" lang="en" sz="1200"/>
              <a:t>Title</a:t>
            </a:r>
            <a:r>
              <a:rPr lang="en" sz="1200"/>
              <a:t>: </a:t>
            </a:r>
            <a:r>
              <a:rPr b="1" lang="en" sz="1200"/>
              <a:t>Alpha-Beta Pruning Overview</a:t>
            </a:r>
            <a:endParaRPr b="1" sz="1200"/>
          </a:p>
          <a:p>
            <a:pPr indent="-304800" lvl="0" marL="457200" rtl="0" algn="l">
              <a:lnSpc>
                <a:spcPct val="150000"/>
              </a:lnSpc>
              <a:spcBef>
                <a:spcPts val="0"/>
              </a:spcBef>
              <a:spcAft>
                <a:spcPts val="0"/>
              </a:spcAft>
              <a:buSzPts val="1200"/>
              <a:buChar char="●"/>
            </a:pPr>
            <a:r>
              <a:rPr b="1" lang="en" sz="1200"/>
              <a:t>Content</a:t>
            </a:r>
            <a:r>
              <a:rPr lang="en" sz="1200"/>
              <a:t>:</a:t>
            </a:r>
            <a:endParaRPr sz="1200"/>
          </a:p>
          <a:p>
            <a:pPr indent="-304800" lvl="1" marL="914400" rtl="0" algn="l">
              <a:lnSpc>
                <a:spcPct val="150000"/>
              </a:lnSpc>
              <a:spcBef>
                <a:spcPts val="0"/>
              </a:spcBef>
              <a:spcAft>
                <a:spcPts val="0"/>
              </a:spcAft>
              <a:buSzPts val="1200"/>
              <a:buChar char="○"/>
            </a:pPr>
            <a:r>
              <a:rPr b="1" lang="en" sz="1200"/>
              <a:t>What is Alpha-Beta Pruning?</a:t>
            </a:r>
            <a:endParaRPr b="1" sz="1200"/>
          </a:p>
          <a:p>
            <a:pPr indent="-304800" lvl="2" marL="1371600" rtl="0" algn="l">
              <a:lnSpc>
                <a:spcPct val="150000"/>
              </a:lnSpc>
              <a:spcBef>
                <a:spcPts val="0"/>
              </a:spcBef>
              <a:spcAft>
                <a:spcPts val="0"/>
              </a:spcAft>
              <a:buSzPts val="1200"/>
              <a:buChar char="■"/>
            </a:pPr>
            <a:r>
              <a:rPr lang="en" sz="1200"/>
              <a:t>A technique to improve the efficiency of the Minimax algorithm.</a:t>
            </a:r>
            <a:endParaRPr sz="1200"/>
          </a:p>
          <a:p>
            <a:pPr indent="-304800" lvl="2" marL="1371600" rtl="0" algn="l">
              <a:lnSpc>
                <a:spcPct val="150000"/>
              </a:lnSpc>
              <a:spcBef>
                <a:spcPts val="0"/>
              </a:spcBef>
              <a:spcAft>
                <a:spcPts val="0"/>
              </a:spcAft>
              <a:buSzPts val="1200"/>
              <a:buChar char="■"/>
            </a:pPr>
            <a:r>
              <a:rPr lang="en" sz="1200"/>
              <a:t>Prunes branches in the search tree that don’t need to be explored.</a:t>
            </a:r>
            <a:endParaRPr sz="1200"/>
          </a:p>
          <a:p>
            <a:pPr indent="-304800" lvl="1" marL="914400" rtl="0" algn="l">
              <a:lnSpc>
                <a:spcPct val="150000"/>
              </a:lnSpc>
              <a:spcBef>
                <a:spcPts val="0"/>
              </a:spcBef>
              <a:spcAft>
                <a:spcPts val="0"/>
              </a:spcAft>
              <a:buSzPts val="1200"/>
              <a:buChar char="○"/>
            </a:pPr>
            <a:r>
              <a:rPr b="1" lang="en" sz="1200"/>
              <a:t>Basic Concept</a:t>
            </a:r>
            <a:r>
              <a:rPr lang="en" sz="1200"/>
              <a:t>:</a:t>
            </a:r>
            <a:endParaRPr sz="1200"/>
          </a:p>
          <a:p>
            <a:pPr indent="-304800" lvl="2" marL="1371600" rtl="0" algn="l">
              <a:lnSpc>
                <a:spcPct val="150000"/>
              </a:lnSpc>
              <a:spcBef>
                <a:spcPts val="0"/>
              </a:spcBef>
              <a:spcAft>
                <a:spcPts val="0"/>
              </a:spcAft>
              <a:buSzPts val="1200"/>
              <a:buChar char="■"/>
            </a:pPr>
            <a:r>
              <a:rPr lang="en" sz="1200"/>
              <a:t>If a node's value is worse than a previously examined node, it's not necessary to explore further.</a:t>
            </a:r>
            <a:endParaRPr sz="1200"/>
          </a:p>
          <a:p>
            <a:pPr indent="-304800" lvl="2" marL="1371600" rtl="0" algn="l">
              <a:lnSpc>
                <a:spcPct val="150000"/>
              </a:lnSpc>
              <a:spcBef>
                <a:spcPts val="0"/>
              </a:spcBef>
              <a:spcAft>
                <a:spcPts val="0"/>
              </a:spcAft>
              <a:buSzPts val="1200"/>
              <a:buChar char="■"/>
            </a:pPr>
            <a:r>
              <a:rPr lang="en" sz="1200"/>
              <a:t>Helps in reducing the time complexity of the algorithm.</a:t>
            </a:r>
            <a:endParaRPr sz="1200"/>
          </a:p>
          <a:p>
            <a:pPr indent="-304800" lvl="0" marL="457200" rtl="0" algn="l">
              <a:lnSpc>
                <a:spcPct val="150000"/>
              </a:lnSpc>
              <a:spcBef>
                <a:spcPts val="0"/>
              </a:spcBef>
              <a:spcAft>
                <a:spcPts val="0"/>
              </a:spcAft>
              <a:buSzPts val="1200"/>
              <a:buChar char="●"/>
            </a:pPr>
            <a:r>
              <a:rPr b="1" lang="en" sz="1200"/>
              <a:t>Key Points</a:t>
            </a:r>
            <a:r>
              <a:rPr lang="en" sz="1200"/>
              <a:t>:</a:t>
            </a:r>
            <a:endParaRPr sz="1200"/>
          </a:p>
          <a:p>
            <a:pPr indent="-304800" lvl="1" marL="914400" rtl="0" algn="l">
              <a:lnSpc>
                <a:spcPct val="150000"/>
              </a:lnSpc>
              <a:spcBef>
                <a:spcPts val="0"/>
              </a:spcBef>
              <a:spcAft>
                <a:spcPts val="0"/>
              </a:spcAft>
              <a:buSzPts val="1200"/>
              <a:buChar char="○"/>
            </a:pPr>
            <a:r>
              <a:rPr lang="en" sz="1200"/>
              <a:t>Reduces the number of nodes evaluated.</a:t>
            </a:r>
            <a:endParaRPr sz="1200"/>
          </a:p>
          <a:p>
            <a:pPr indent="-304800" lvl="1" marL="914400" rtl="0" algn="l">
              <a:lnSpc>
                <a:spcPct val="150000"/>
              </a:lnSpc>
              <a:spcBef>
                <a:spcPts val="0"/>
              </a:spcBef>
              <a:spcAft>
                <a:spcPts val="0"/>
              </a:spcAft>
              <a:buSzPts val="1200"/>
              <a:buChar char="○"/>
            </a:pPr>
            <a:r>
              <a:rPr lang="en" sz="1200"/>
              <a:t>Does not affect the final result of the Minimax algorithm.</a:t>
            </a:r>
            <a:endParaRPr sz="1200"/>
          </a:p>
          <a:p>
            <a:pPr indent="0" lvl="0" marL="0" rtl="0" algn="l">
              <a:spcBef>
                <a:spcPts val="1200"/>
              </a:spcBef>
              <a:spcAft>
                <a:spcPts val="0"/>
              </a:spcAft>
              <a:buNone/>
            </a:pPr>
            <a:r>
              <a:t/>
            </a:r>
            <a:endParaRPr>
              <a:solidFill>
                <a:schemeClr val="dk1"/>
              </a:solidFill>
              <a:latin typeface="Golos Text"/>
              <a:ea typeface="Golos Text"/>
              <a:cs typeface="Golos Text"/>
              <a:sym typeface="Golos Text"/>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6" name="Shape 1526"/>
        <p:cNvGrpSpPr/>
        <p:nvPr/>
      </p:nvGrpSpPr>
      <p:grpSpPr>
        <a:xfrm>
          <a:off x="0" y="0"/>
          <a:ext cx="0" cy="0"/>
          <a:chOff x="0" y="0"/>
          <a:chExt cx="0" cy="0"/>
        </a:xfrm>
      </p:grpSpPr>
      <p:sp>
        <p:nvSpPr>
          <p:cNvPr id="1527" name="Google Shape;1527;p113"/>
          <p:cNvSpPr txBox="1"/>
          <p:nvPr/>
        </p:nvSpPr>
        <p:spPr>
          <a:xfrm>
            <a:off x="494175" y="299275"/>
            <a:ext cx="8011200" cy="4649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 sz="1500"/>
              <a:t>Time Complexity and Implementation</a:t>
            </a:r>
            <a:endParaRPr b="1" sz="1500"/>
          </a:p>
          <a:p>
            <a:pPr indent="-311150" lvl="0" marL="457200" rtl="0" algn="l">
              <a:lnSpc>
                <a:spcPct val="150000"/>
              </a:lnSpc>
              <a:spcBef>
                <a:spcPts val="1200"/>
              </a:spcBef>
              <a:spcAft>
                <a:spcPts val="0"/>
              </a:spcAft>
              <a:buSzPts val="1300"/>
              <a:buChar char="●"/>
            </a:pPr>
            <a:r>
              <a:rPr b="1" lang="en" sz="1300"/>
              <a:t>Title</a:t>
            </a:r>
            <a:r>
              <a:rPr lang="en" sz="1300"/>
              <a:t>: </a:t>
            </a:r>
            <a:r>
              <a:rPr b="1" lang="en" sz="1300"/>
              <a:t>Time Complexity and Implementation</a:t>
            </a:r>
            <a:endParaRPr b="1" sz="1300"/>
          </a:p>
          <a:p>
            <a:pPr indent="-311150" lvl="0" marL="457200" rtl="0" algn="l">
              <a:lnSpc>
                <a:spcPct val="150000"/>
              </a:lnSpc>
              <a:spcBef>
                <a:spcPts val="0"/>
              </a:spcBef>
              <a:spcAft>
                <a:spcPts val="0"/>
              </a:spcAft>
              <a:buSzPts val="1300"/>
              <a:buChar char="●"/>
            </a:pPr>
            <a:r>
              <a:rPr b="1" lang="en" sz="1300"/>
              <a:t>Content</a:t>
            </a:r>
            <a:r>
              <a:rPr lang="en" sz="1300"/>
              <a:t>:</a:t>
            </a:r>
            <a:endParaRPr sz="1300"/>
          </a:p>
          <a:p>
            <a:pPr indent="-311150" lvl="1" marL="914400" rtl="0" algn="l">
              <a:lnSpc>
                <a:spcPct val="150000"/>
              </a:lnSpc>
              <a:spcBef>
                <a:spcPts val="0"/>
              </a:spcBef>
              <a:spcAft>
                <a:spcPts val="0"/>
              </a:spcAft>
              <a:buSzPts val="1300"/>
              <a:buChar char="○"/>
            </a:pPr>
            <a:r>
              <a:rPr b="1" lang="en" sz="1300"/>
              <a:t>Time Complexity</a:t>
            </a:r>
            <a:r>
              <a:rPr lang="en" sz="1300"/>
              <a:t>:</a:t>
            </a:r>
            <a:endParaRPr sz="1300"/>
          </a:p>
          <a:p>
            <a:pPr indent="-311150" lvl="2" marL="1371600" rtl="0" algn="l">
              <a:lnSpc>
                <a:spcPct val="150000"/>
              </a:lnSpc>
              <a:spcBef>
                <a:spcPts val="0"/>
              </a:spcBef>
              <a:spcAft>
                <a:spcPts val="0"/>
              </a:spcAft>
              <a:buSzPts val="1300"/>
              <a:buChar char="■"/>
            </a:pPr>
            <a:r>
              <a:rPr lang="en" sz="1300"/>
              <a:t>Best-case scenario: O(b^m/2), where b is the branching factor and m is the depth.</a:t>
            </a:r>
            <a:endParaRPr sz="1300"/>
          </a:p>
          <a:p>
            <a:pPr indent="-311150" lvl="2" marL="1371600" rtl="0" algn="l">
              <a:lnSpc>
                <a:spcPct val="150000"/>
              </a:lnSpc>
              <a:spcBef>
                <a:spcPts val="0"/>
              </a:spcBef>
              <a:spcAft>
                <a:spcPts val="0"/>
              </a:spcAft>
              <a:buSzPts val="1300"/>
              <a:buChar char="■"/>
            </a:pPr>
            <a:r>
              <a:rPr lang="en" sz="1300"/>
              <a:t>Achieves significant pruning, especially in cases of perfect ordering.</a:t>
            </a:r>
            <a:endParaRPr sz="1300"/>
          </a:p>
          <a:p>
            <a:pPr indent="-311150" lvl="1" marL="914400" rtl="0" algn="l">
              <a:lnSpc>
                <a:spcPct val="150000"/>
              </a:lnSpc>
              <a:spcBef>
                <a:spcPts val="0"/>
              </a:spcBef>
              <a:spcAft>
                <a:spcPts val="0"/>
              </a:spcAft>
              <a:buSzPts val="1300"/>
              <a:buChar char="○"/>
            </a:pPr>
            <a:r>
              <a:rPr b="1" lang="en" sz="1300"/>
              <a:t>Implementation Insight</a:t>
            </a:r>
            <a:r>
              <a:rPr lang="en" sz="1300"/>
              <a:t>:</a:t>
            </a:r>
            <a:endParaRPr sz="1300"/>
          </a:p>
          <a:p>
            <a:pPr indent="-311150" lvl="2" marL="1371600" rtl="0" algn="l">
              <a:lnSpc>
                <a:spcPct val="150000"/>
              </a:lnSpc>
              <a:spcBef>
                <a:spcPts val="0"/>
              </a:spcBef>
              <a:spcAft>
                <a:spcPts val="0"/>
              </a:spcAft>
              <a:buSzPts val="1300"/>
              <a:buChar char="■"/>
            </a:pPr>
            <a:r>
              <a:rPr lang="en" sz="1300"/>
              <a:t>Two key variables: Alpha (best option for the maximizer) and Beta (best option for the minimizer).</a:t>
            </a:r>
            <a:endParaRPr sz="1300"/>
          </a:p>
          <a:p>
            <a:pPr indent="-311150" lvl="2" marL="1371600" rtl="0" algn="l">
              <a:lnSpc>
                <a:spcPct val="150000"/>
              </a:lnSpc>
              <a:spcBef>
                <a:spcPts val="0"/>
              </a:spcBef>
              <a:spcAft>
                <a:spcPts val="0"/>
              </a:spcAft>
              <a:buSzPts val="1300"/>
              <a:buChar char="■"/>
            </a:pPr>
            <a:r>
              <a:rPr lang="en" sz="1300"/>
              <a:t>Recursive implementation with a condition to prune branches.</a:t>
            </a:r>
            <a:endParaRPr sz="1300"/>
          </a:p>
          <a:p>
            <a:pPr indent="0" lvl="0" marL="0" rtl="0" algn="l">
              <a:lnSpc>
                <a:spcPct val="150000"/>
              </a:lnSpc>
              <a:spcBef>
                <a:spcPts val="1200"/>
              </a:spcBef>
              <a:spcAft>
                <a:spcPts val="0"/>
              </a:spcAft>
              <a:buNone/>
            </a:pPr>
            <a:r>
              <a:t/>
            </a:r>
            <a:endParaRPr b="1"/>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1" name="Shape 1531"/>
        <p:cNvGrpSpPr/>
        <p:nvPr/>
      </p:nvGrpSpPr>
      <p:grpSpPr>
        <a:xfrm>
          <a:off x="0" y="0"/>
          <a:ext cx="0" cy="0"/>
          <a:chOff x="0" y="0"/>
          <a:chExt cx="0" cy="0"/>
        </a:xfrm>
      </p:grpSpPr>
      <p:pic>
        <p:nvPicPr>
          <p:cNvPr id="1532" name="Google Shape;1532;p114"/>
          <p:cNvPicPr preferRelativeResize="0"/>
          <p:nvPr/>
        </p:nvPicPr>
        <p:blipFill>
          <a:blip r:embed="rId3">
            <a:alphaModFix/>
          </a:blip>
          <a:stretch>
            <a:fillRect/>
          </a:stretch>
        </p:blipFill>
        <p:spPr>
          <a:xfrm>
            <a:off x="1731375" y="196073"/>
            <a:ext cx="5681251" cy="2434800"/>
          </a:xfrm>
          <a:prstGeom prst="rect">
            <a:avLst/>
          </a:prstGeom>
          <a:noFill/>
          <a:ln>
            <a:noFill/>
          </a:ln>
        </p:spPr>
      </p:pic>
      <p:pic>
        <p:nvPicPr>
          <p:cNvPr id="1533" name="Google Shape;1533;p114"/>
          <p:cNvPicPr preferRelativeResize="0"/>
          <p:nvPr/>
        </p:nvPicPr>
        <p:blipFill>
          <a:blip r:embed="rId4">
            <a:alphaModFix/>
          </a:blip>
          <a:stretch>
            <a:fillRect/>
          </a:stretch>
        </p:blipFill>
        <p:spPr>
          <a:xfrm>
            <a:off x="1731375" y="2796080"/>
            <a:ext cx="5681250" cy="2232478"/>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115"/>
          <p:cNvSpPr txBox="1"/>
          <p:nvPr>
            <p:ph idx="1" type="subTitle"/>
          </p:nvPr>
        </p:nvSpPr>
        <p:spPr>
          <a:xfrm>
            <a:off x="378775" y="536350"/>
            <a:ext cx="7329900" cy="3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700">
                <a:solidFill>
                  <a:srgbClr val="000000"/>
                </a:solidFill>
              </a:rPr>
              <a:t>Constraint Satisfaction Problems (CSP):</a:t>
            </a:r>
            <a:endParaRPr b="1" sz="1700">
              <a:solidFill>
                <a:srgbClr val="000000"/>
              </a:solidFill>
            </a:endParaRPr>
          </a:p>
          <a:p>
            <a:pPr indent="0" lvl="0" marL="0" rtl="0" algn="l">
              <a:spcBef>
                <a:spcPts val="0"/>
              </a:spcBef>
              <a:spcAft>
                <a:spcPts val="0"/>
              </a:spcAft>
              <a:buNone/>
            </a:pPr>
            <a:r>
              <a:t/>
            </a:r>
            <a:endParaRPr b="1" sz="1400">
              <a:solidFill>
                <a:srgbClr val="000000"/>
              </a:solidFill>
            </a:endParaRPr>
          </a:p>
          <a:p>
            <a:pPr indent="0" lvl="0" marL="0" rtl="0" algn="l">
              <a:spcBef>
                <a:spcPts val="0"/>
              </a:spcBef>
              <a:spcAft>
                <a:spcPts val="0"/>
              </a:spcAft>
              <a:buNone/>
            </a:pPr>
            <a:r>
              <a:rPr lang="en" sz="1400">
                <a:solidFill>
                  <a:srgbClr val="000000"/>
                </a:solidFill>
              </a:rPr>
              <a:t>A CSP is a mathematical problem defined by a set of objects whose state must satisfy a number of constraints.</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1" lang="en" sz="1400">
                <a:solidFill>
                  <a:srgbClr val="000000"/>
                </a:solidFill>
              </a:rPr>
              <a:t>Components of CSP:</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	Variables: The elements that need to be assigned values.</a:t>
            </a:r>
            <a:endParaRPr sz="1400">
              <a:solidFill>
                <a:srgbClr val="000000"/>
              </a:solidFill>
            </a:endParaRPr>
          </a:p>
          <a:p>
            <a:pPr indent="0" lvl="0" marL="0" rtl="0" algn="l">
              <a:spcBef>
                <a:spcPts val="0"/>
              </a:spcBef>
              <a:spcAft>
                <a:spcPts val="0"/>
              </a:spcAft>
              <a:buNone/>
            </a:pPr>
            <a:br>
              <a:rPr lang="en" sz="1400">
                <a:solidFill>
                  <a:srgbClr val="000000"/>
                </a:solidFill>
              </a:rPr>
            </a:br>
            <a:r>
              <a:rPr lang="en" sz="1400">
                <a:solidFill>
                  <a:srgbClr val="000000"/>
                </a:solidFill>
              </a:rPr>
              <a:t>	Domains: The possible values that each variable can take.</a:t>
            </a:r>
            <a:endParaRPr sz="1400">
              <a:solidFill>
                <a:srgbClr val="000000"/>
              </a:solidFill>
            </a:endParaRPr>
          </a:p>
          <a:p>
            <a:pPr indent="0" lvl="0" marL="0" rtl="0" algn="l">
              <a:spcBef>
                <a:spcPts val="0"/>
              </a:spcBef>
              <a:spcAft>
                <a:spcPts val="0"/>
              </a:spcAft>
              <a:buNone/>
            </a:pPr>
            <a:br>
              <a:rPr lang="en" sz="1400">
                <a:solidFill>
                  <a:srgbClr val="000000"/>
                </a:solidFill>
              </a:rPr>
            </a:br>
            <a:r>
              <a:rPr lang="en" sz="1400">
                <a:solidFill>
                  <a:srgbClr val="000000"/>
                </a:solidFill>
              </a:rPr>
              <a:t>	Constraints: The rules that define the relationships between variables.</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1" lang="en" sz="1400">
                <a:solidFill>
                  <a:srgbClr val="000000"/>
                </a:solidFill>
              </a:rPr>
              <a:t>Objective: </a:t>
            </a:r>
            <a:r>
              <a:rPr lang="en" sz="1400">
                <a:solidFill>
                  <a:srgbClr val="000000"/>
                </a:solidFill>
              </a:rPr>
              <a:t>Find a solution that assigns values to variables such that all constraints are satisfied.</a:t>
            </a:r>
            <a:endParaRPr sz="1400">
              <a:solidFill>
                <a:srgbClr val="000000"/>
              </a:solidFill>
            </a:endParaRPr>
          </a:p>
          <a:p>
            <a:pPr indent="0" lvl="0" marL="0" rtl="0" algn="l">
              <a:spcBef>
                <a:spcPts val="0"/>
              </a:spcBef>
              <a:spcAft>
                <a:spcPts val="0"/>
              </a:spcAft>
              <a:buNone/>
            </a:pPr>
            <a:r>
              <a:t/>
            </a:r>
            <a:endParaRPr sz="1400">
              <a:solidFill>
                <a:srgbClr val="000000"/>
              </a:solidFill>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2" name="Shape 1542"/>
        <p:cNvGrpSpPr/>
        <p:nvPr/>
      </p:nvGrpSpPr>
      <p:grpSpPr>
        <a:xfrm>
          <a:off x="0" y="0"/>
          <a:ext cx="0" cy="0"/>
          <a:chOff x="0" y="0"/>
          <a:chExt cx="0" cy="0"/>
        </a:xfrm>
      </p:grpSpPr>
      <p:sp>
        <p:nvSpPr>
          <p:cNvPr id="1543" name="Google Shape;1543;p116"/>
          <p:cNvSpPr txBox="1"/>
          <p:nvPr>
            <p:ph idx="1" type="subTitle"/>
          </p:nvPr>
        </p:nvSpPr>
        <p:spPr>
          <a:xfrm>
            <a:off x="378775" y="536350"/>
            <a:ext cx="8062200" cy="3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000000"/>
                </a:solidFill>
              </a:rPr>
              <a:t>Real-world Constraint Satisfaction Problems (CSP):</a:t>
            </a:r>
            <a:endParaRPr b="1">
              <a:solidFill>
                <a:srgbClr val="000000"/>
              </a:solidFill>
            </a:endParaRPr>
          </a:p>
          <a:p>
            <a:pPr indent="0" lvl="0" marL="0" rtl="0" algn="l">
              <a:spcBef>
                <a:spcPts val="0"/>
              </a:spcBef>
              <a:spcAft>
                <a:spcPts val="0"/>
              </a:spcAft>
              <a:buNone/>
            </a:pPr>
            <a:r>
              <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1" lang="en" sz="1400">
                <a:solidFill>
                  <a:srgbClr val="000000"/>
                </a:solidFill>
              </a:rPr>
              <a:t>Sudoku</a:t>
            </a:r>
            <a:r>
              <a:rPr lang="en" sz="1400">
                <a:solidFill>
                  <a:srgbClr val="000000"/>
                </a:solidFill>
              </a:rPr>
              <a:t>: The well-known puzzle game Sudoku can be modeled as a CSP problem, where the variables stand in for the grid’s cells and the constraints specify the game’s rules, such as prohibiting the repetition of the same number in a row, column, or area.</a:t>
            </a:r>
            <a:endParaRPr sz="1400">
              <a:solidFill>
                <a:srgbClr val="000000"/>
              </a:solidFill>
            </a:endParaRPr>
          </a:p>
          <a:p>
            <a:pPr indent="0" lvl="0" marL="0" rtl="0" algn="l">
              <a:spcBef>
                <a:spcPts val="0"/>
              </a:spcBef>
              <a:spcAft>
                <a:spcPts val="0"/>
              </a:spcAft>
              <a:buNone/>
            </a:pPr>
            <a:r>
              <a:rPr lang="en" sz="1400">
                <a:solidFill>
                  <a:srgbClr val="000000"/>
                </a:solidFill>
              </a:rPr>
              <a:t>	</a:t>
            </a:r>
            <a:endParaRPr sz="1400">
              <a:solidFill>
                <a:srgbClr val="000000"/>
              </a:solidFill>
            </a:endParaRPr>
          </a:p>
          <a:p>
            <a:pPr indent="0" lvl="0" marL="0" rtl="0" algn="l">
              <a:spcBef>
                <a:spcPts val="0"/>
              </a:spcBef>
              <a:spcAft>
                <a:spcPts val="0"/>
              </a:spcAft>
              <a:buNone/>
            </a:pPr>
            <a:r>
              <a:rPr b="1" lang="en" sz="1400">
                <a:solidFill>
                  <a:srgbClr val="000000"/>
                </a:solidFill>
              </a:rPr>
              <a:t>Vehicle routing</a:t>
            </a:r>
            <a:r>
              <a:rPr lang="en" sz="1400">
                <a:solidFill>
                  <a:srgbClr val="000000"/>
                </a:solidFill>
              </a:rPr>
              <a:t>: Another example of a CSP problem is the issue of minimizing travel time or distance by optimizing a fleet of vehicles’ routes. In this domain, the constraints specify each vehicle’s capacity, delivery locations, and time windows, while the variables indicate the routes taken by the vehicles.</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1" lang="en" sz="1400">
                <a:solidFill>
                  <a:srgbClr val="000000"/>
                </a:solidFill>
              </a:rPr>
              <a:t>Scheduling</a:t>
            </a:r>
            <a:r>
              <a:rPr lang="en" sz="1400">
                <a:solidFill>
                  <a:srgbClr val="000000"/>
                </a:solidFill>
              </a:rPr>
              <a:t>: A fundamental CSP problem is how to efficiently and effectively schedule resources like personnel, equipment, and facilities. The constraints in this domain specify the availability and capacity of each resource, whereas the variables indicate the time slots or resources.</a:t>
            </a:r>
            <a:endParaRPr sz="1400">
              <a:solidFill>
                <a:srgbClr val="000000"/>
              </a:solidFill>
            </a:endParaRPr>
          </a:p>
          <a:p>
            <a:pPr indent="0" lvl="0" marL="0" rtl="0" algn="l">
              <a:spcBef>
                <a:spcPts val="0"/>
              </a:spcBef>
              <a:spcAft>
                <a:spcPts val="0"/>
              </a:spcAft>
              <a:buNone/>
            </a:pPr>
            <a:r>
              <a:t/>
            </a:r>
            <a:endParaRPr sz="1400">
              <a:solidFill>
                <a:srgbClr val="000000"/>
              </a:solidFill>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7" name="Shape 1547"/>
        <p:cNvGrpSpPr/>
        <p:nvPr/>
      </p:nvGrpSpPr>
      <p:grpSpPr>
        <a:xfrm>
          <a:off x="0" y="0"/>
          <a:ext cx="0" cy="0"/>
          <a:chOff x="0" y="0"/>
          <a:chExt cx="0" cy="0"/>
        </a:xfrm>
      </p:grpSpPr>
      <p:sp>
        <p:nvSpPr>
          <p:cNvPr id="1548" name="Google Shape;1548;p117"/>
          <p:cNvSpPr txBox="1"/>
          <p:nvPr>
            <p:ph idx="1" type="subTitle"/>
          </p:nvPr>
        </p:nvSpPr>
        <p:spPr>
          <a:xfrm>
            <a:off x="378775" y="536350"/>
            <a:ext cx="8062200" cy="3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000000"/>
                </a:solidFill>
              </a:rPr>
              <a:t>Importance of CSPs in AI:</a:t>
            </a:r>
            <a:endParaRPr b="1">
              <a:solidFill>
                <a:srgbClr val="000000"/>
              </a:solidFill>
            </a:endParaRPr>
          </a:p>
          <a:p>
            <a:pPr indent="0" lvl="0" marL="0" rtl="0" algn="l">
              <a:spcBef>
                <a:spcPts val="0"/>
              </a:spcBef>
              <a:spcAft>
                <a:spcPts val="0"/>
              </a:spcAft>
              <a:buNone/>
            </a:pPr>
            <a:r>
              <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1" lang="en" sz="1400">
                <a:solidFill>
                  <a:srgbClr val="000000"/>
                </a:solidFill>
              </a:rPr>
              <a:t>Applications:</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317500" lvl="0" marL="457200" rtl="0" algn="l">
              <a:spcBef>
                <a:spcPts val="0"/>
              </a:spcBef>
              <a:spcAft>
                <a:spcPts val="0"/>
              </a:spcAft>
              <a:buClr>
                <a:srgbClr val="000000"/>
              </a:buClr>
              <a:buSzPts val="1400"/>
              <a:buAutoNum type="arabicPeriod"/>
            </a:pPr>
            <a:r>
              <a:rPr lang="en" sz="1400">
                <a:solidFill>
                  <a:srgbClr val="000000"/>
                </a:solidFill>
              </a:rPr>
              <a:t>Scheduling (e.g., timetables, meeting rooms)</a:t>
            </a:r>
            <a:endParaRPr sz="1400">
              <a:solidFill>
                <a:srgbClr val="000000"/>
              </a:solidFill>
            </a:endParaRPr>
          </a:p>
          <a:p>
            <a:pPr indent="-317500" lvl="0" marL="457200" rtl="0" algn="l">
              <a:spcBef>
                <a:spcPts val="0"/>
              </a:spcBef>
              <a:spcAft>
                <a:spcPts val="0"/>
              </a:spcAft>
              <a:buClr>
                <a:srgbClr val="000000"/>
              </a:buClr>
              <a:buSzPts val="1400"/>
              <a:buAutoNum type="arabicPeriod"/>
            </a:pPr>
            <a:r>
              <a:rPr lang="en" sz="1400">
                <a:solidFill>
                  <a:srgbClr val="000000"/>
                </a:solidFill>
              </a:rPr>
              <a:t>Puzzles (e.g., Sudoku, crossword)</a:t>
            </a:r>
            <a:endParaRPr sz="1400">
              <a:solidFill>
                <a:srgbClr val="000000"/>
              </a:solidFill>
            </a:endParaRPr>
          </a:p>
          <a:p>
            <a:pPr indent="-317500" lvl="0" marL="457200" rtl="0" algn="l">
              <a:spcBef>
                <a:spcPts val="0"/>
              </a:spcBef>
              <a:spcAft>
                <a:spcPts val="0"/>
              </a:spcAft>
              <a:buClr>
                <a:srgbClr val="000000"/>
              </a:buClr>
              <a:buSzPts val="1400"/>
              <a:buAutoNum type="arabicPeriod"/>
            </a:pPr>
            <a:r>
              <a:rPr lang="en" sz="1400">
                <a:solidFill>
                  <a:srgbClr val="000000"/>
                </a:solidFill>
              </a:rPr>
              <a:t>Resource allocation (e.g., network bandwidth)</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1" lang="en" sz="1400">
                <a:solidFill>
                  <a:srgbClr val="000000"/>
                </a:solidFill>
              </a:rPr>
              <a:t>Advantages:</a:t>
            </a:r>
            <a:endParaRPr b="1"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Declarative Problem Solving: You focus on stating the constraints, not how to solve them.</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Efficient Algorithms: Many specialized algorithms (like backtracking, local search) for finding solutions.</a:t>
            </a:r>
            <a:endParaRPr sz="1400">
              <a:solidFill>
                <a:srgbClr val="000000"/>
              </a:solidFill>
            </a:endParaRPr>
          </a:p>
          <a:p>
            <a:pPr indent="0" lvl="0" marL="0" rtl="0" algn="l">
              <a:spcBef>
                <a:spcPts val="0"/>
              </a:spcBef>
              <a:spcAft>
                <a:spcPts val="0"/>
              </a:spcAft>
              <a:buNone/>
            </a:pPr>
            <a:r>
              <a:t/>
            </a:r>
            <a:endParaRPr sz="14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